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3"/>
  </p:notesMasterIdLst>
  <p:sldIdLst>
    <p:sldId id="256" r:id="rId2"/>
    <p:sldId id="312" r:id="rId3"/>
    <p:sldId id="259" r:id="rId4"/>
    <p:sldId id="289" r:id="rId5"/>
    <p:sldId id="351" r:id="rId6"/>
    <p:sldId id="260" r:id="rId7"/>
    <p:sldId id="263" r:id="rId8"/>
    <p:sldId id="261" r:id="rId9"/>
    <p:sldId id="262" r:id="rId10"/>
    <p:sldId id="264" r:id="rId11"/>
    <p:sldId id="257" r:id="rId12"/>
    <p:sldId id="265" r:id="rId13"/>
    <p:sldId id="258" r:id="rId14"/>
    <p:sldId id="290" r:id="rId15"/>
    <p:sldId id="291" r:id="rId16"/>
    <p:sldId id="308" r:id="rId17"/>
    <p:sldId id="309" r:id="rId18"/>
    <p:sldId id="268" r:id="rId19"/>
    <p:sldId id="267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320" r:id="rId30"/>
    <p:sldId id="278" r:id="rId31"/>
    <p:sldId id="279" r:id="rId32"/>
    <p:sldId id="280" r:id="rId33"/>
    <p:sldId id="281" r:id="rId34"/>
    <p:sldId id="282" r:id="rId35"/>
    <p:sldId id="283" r:id="rId36"/>
    <p:sldId id="301" r:id="rId37"/>
    <p:sldId id="287" r:id="rId38"/>
    <p:sldId id="303" r:id="rId39"/>
    <p:sldId id="295" r:id="rId40"/>
    <p:sldId id="318" r:id="rId41"/>
    <p:sldId id="319" r:id="rId42"/>
    <p:sldId id="311" r:id="rId43"/>
    <p:sldId id="317" r:id="rId44"/>
    <p:sldId id="307" r:id="rId45"/>
    <p:sldId id="296" r:id="rId46"/>
    <p:sldId id="302" r:id="rId47"/>
    <p:sldId id="310" r:id="rId48"/>
    <p:sldId id="304" r:id="rId49"/>
    <p:sldId id="305" r:id="rId50"/>
    <p:sldId id="292" r:id="rId51"/>
    <p:sldId id="298" r:id="rId52"/>
    <p:sldId id="306" r:id="rId53"/>
    <p:sldId id="300" r:id="rId54"/>
    <p:sldId id="299" r:id="rId55"/>
    <p:sldId id="297" r:id="rId56"/>
    <p:sldId id="266" r:id="rId57"/>
    <p:sldId id="293" r:id="rId58"/>
    <p:sldId id="285" r:id="rId59"/>
    <p:sldId id="315" r:id="rId60"/>
    <p:sldId id="321" r:id="rId61"/>
    <p:sldId id="322" r:id="rId62"/>
    <p:sldId id="338" r:id="rId63"/>
    <p:sldId id="323" r:id="rId64"/>
    <p:sldId id="345" r:id="rId65"/>
    <p:sldId id="324" r:id="rId66"/>
    <p:sldId id="313" r:id="rId67"/>
    <p:sldId id="326" r:id="rId68"/>
    <p:sldId id="327" r:id="rId69"/>
    <p:sldId id="342" r:id="rId70"/>
    <p:sldId id="343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39" r:id="rId81"/>
    <p:sldId id="340" r:id="rId82"/>
    <p:sldId id="341" r:id="rId83"/>
    <p:sldId id="344" r:id="rId84"/>
    <p:sldId id="346" r:id="rId85"/>
    <p:sldId id="348" r:id="rId86"/>
    <p:sldId id="349" r:id="rId87"/>
    <p:sldId id="325" r:id="rId88"/>
    <p:sldId id="337" r:id="rId89"/>
    <p:sldId id="314" r:id="rId90"/>
    <p:sldId id="316" r:id="rId91"/>
    <p:sldId id="350" r:id="rId92"/>
  </p:sldIdLst>
  <p:sldSz cx="9144000" cy="6858000" type="screen4x3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FF00"/>
    <a:srgbClr val="FF0066"/>
    <a:srgbClr val="FF66CC"/>
    <a:srgbClr val="FF9900"/>
    <a:srgbClr val="009900"/>
    <a:srgbClr val="00FFFF"/>
    <a:srgbClr val="FF0000"/>
    <a:srgbClr val="9966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41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D95454F-D0A1-4674-94CA-354BAFC7447D}" type="datetimeFigureOut">
              <a:rPr lang="en-CA" smtClean="0"/>
              <a:t>2013-12-02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1669634-7E3A-4418-9184-1827115ACE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9376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283860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04243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55803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CA" dirty="0" smtClean="0"/>
              <a:t>Provide lots</a:t>
            </a:r>
            <a:r>
              <a:rPr lang="en-CA" baseline="0" dirty="0" smtClean="0"/>
              <a:t> of opportunities for the students to write the words </a:t>
            </a:r>
          </a:p>
          <a:p>
            <a:pPr marL="291179" indent="-291179">
              <a:buFont typeface="Wingdings" panose="05000000000000000000" pitchFamily="2" charset="2"/>
              <a:buChar char="ü"/>
            </a:pPr>
            <a:r>
              <a:rPr lang="en-CA" baseline="0" dirty="0" smtClean="0"/>
              <a:t>Takes away the permission to forget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42135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24381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990819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735804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Great for content area word walls in the upper grades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548496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204343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133114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 is important in</a:t>
            </a:r>
            <a:r>
              <a:rPr lang="en-US" baseline="0" dirty="0" smtClean="0"/>
              <a:t> the younger grades that the students do the clapping and chanting of the words/letters – it helps them to remember.  </a:t>
            </a:r>
          </a:p>
          <a:p>
            <a:r>
              <a:rPr lang="en-US" baseline="0" dirty="0" smtClean="0"/>
              <a:t>It will depend on your students as to when this may no longer be necessary. 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98338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Listen –</a:t>
            </a:r>
            <a:r>
              <a:rPr lang="en-US" baseline="0" dirty="0" smtClean="0"/>
              <a:t> unfortunately you will have to listen to me talk part of the time </a:t>
            </a:r>
          </a:p>
          <a:p>
            <a:r>
              <a:rPr lang="en-US" baseline="0" dirty="0" smtClean="0"/>
              <a:t>Learn – hopefully you will learn something that you can take away to you classroom to use with you tomorrow</a:t>
            </a:r>
          </a:p>
          <a:p>
            <a:r>
              <a:rPr lang="en-US" baseline="0" dirty="0" smtClean="0"/>
              <a:t>Share – please feel free to stop me at any time to input your ideas or ask a question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We want this to be as interactive as this format allows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Raise your hand feature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Type a message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OR just turn on your mic and start to talk </a:t>
            </a:r>
            <a:r>
              <a:rPr lang="en-US" baseline="0" dirty="0" smtClean="0">
                <a:sym typeface="Wingdings" panose="05000000000000000000" pitchFamily="2" charset="2"/>
              </a:rPr>
              <a:t>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>
                <a:sym typeface="Wingdings" panose="05000000000000000000" pitchFamily="2" charset="2"/>
              </a:rPr>
              <a:t>There will be times when I stop and ask you for your ideas, so I hope that everyone feels comfortable enough to jump in and share 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>
                <a:sym typeface="Wingdings" panose="05000000000000000000" pitchFamily="2" charset="2"/>
              </a:rPr>
              <a:t>THERE IS A HANDOUT PACKAGE TO ACCOMPANY THIS PRESENTATION.  I WILL BE EMAILING IT OUT TO PARTICIPANTS AFTER WE ARE DONE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982975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285053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033906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639581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 on the next slide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365267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3189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687894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Various WORDO</a:t>
            </a:r>
            <a:r>
              <a:rPr lang="en-US" baseline="0" dirty="0" smtClean="0"/>
              <a:t> sheets part of handout package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705463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364861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Variation would work well with</a:t>
            </a:r>
            <a:r>
              <a:rPr lang="en-US" baseline="0" dirty="0" smtClean="0"/>
              <a:t> older students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608692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 have included 2 BINGO cards (25/9 spaces) in the handout package </a:t>
            </a:r>
          </a:p>
          <a:p>
            <a:pPr defTabSz="931774">
              <a:defRPr/>
            </a:pPr>
            <a:r>
              <a:rPr lang="en-US" dirty="0" smtClean="0"/>
              <a:t>You could use the</a:t>
            </a:r>
            <a:r>
              <a:rPr lang="en-US" baseline="0" dirty="0" smtClean="0"/>
              <a:t> WORDO cards for this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29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47463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181355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065616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9690152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489899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9114287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5435387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Word</a:t>
            </a:r>
            <a:r>
              <a:rPr lang="en-US" baseline="0" dirty="0" smtClean="0"/>
              <a:t> Search worksheet (3 variations – 100/64/49) – part of handout package – in Word so it is easily adjustable to suit your needs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28758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See next slide for</a:t>
            </a:r>
            <a:r>
              <a:rPr lang="en-US" baseline="0" dirty="0" smtClean="0"/>
              <a:t> an example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8919055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Part of handout package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351240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419122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Great activity for older</a:t>
            </a:r>
            <a:r>
              <a:rPr lang="en-US" baseline="0" dirty="0" smtClean="0"/>
              <a:t> students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39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60836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5976341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Very muc</a:t>
            </a:r>
            <a:r>
              <a:rPr lang="en-US" baseline="0" dirty="0" smtClean="0"/>
              <a:t>h like the Word Sort activity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4340583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This would</a:t>
            </a:r>
            <a:r>
              <a:rPr lang="en-US" baseline="0" dirty="0" smtClean="0"/>
              <a:t> be a great way to have students interact with content area word walls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586478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See next slide for</a:t>
            </a:r>
            <a:r>
              <a:rPr lang="en-US" baseline="0" dirty="0" smtClean="0"/>
              <a:t> an example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1284391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Part of handout package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4322676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Word</a:t>
            </a:r>
            <a:r>
              <a:rPr lang="en-US" baseline="0" dirty="0" smtClean="0"/>
              <a:t> Wall Game – part of handout package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3431439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2755291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Text</a:t>
            </a:r>
            <a:r>
              <a:rPr lang="en-US" baseline="0" dirty="0" smtClean="0"/>
              <a:t> Talk and </a:t>
            </a:r>
            <a:r>
              <a:rPr lang="en-US" baseline="0" dirty="0" err="1" smtClean="0"/>
              <a:t>Hinky</a:t>
            </a:r>
            <a:r>
              <a:rPr lang="en-US" baseline="0" dirty="0" smtClean="0"/>
              <a:t>-Pinky part of handout package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For Jeopardy – let the kids make the game – great critical thinking activity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88004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008538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2412760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Combining the display</a:t>
            </a:r>
            <a:r>
              <a:rPr lang="en-US" baseline="0" dirty="0" smtClean="0"/>
              <a:t> board idea with the “take and return” booklet idea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49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430432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6872086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4759413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2825525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105832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Organizational handout – part of handout package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1543543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2483251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479257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5717818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Online resources to find these and many other word</a:t>
            </a:r>
            <a:r>
              <a:rPr lang="en-US" baseline="0" dirty="0" smtClean="0"/>
              <a:t> wall activities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4190228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8757240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59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03905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2519974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1696270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118475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1731595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9812603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343297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5166265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909000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7184760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1485224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69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655861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2111486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7152333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7380766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86903033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81341516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9921709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9268733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79496422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4926275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51305695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79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39908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08502824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2402068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1186196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26289465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7972422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09598406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Great way to get</a:t>
            </a:r>
            <a:r>
              <a:rPr lang="en-US" baseline="0" dirty="0" smtClean="0"/>
              <a:t> students thinking about a topic or unit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36174007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Will</a:t>
            </a:r>
            <a:r>
              <a:rPr lang="en-US" baseline="0" dirty="0" smtClean="0"/>
              <a:t> be in handout package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8187826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Show book with web cam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89974843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1041853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 to sites if time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89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296301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07668699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90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75325166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69634-7E3A-4418-9184-1827115ACE60}" type="slidenum">
              <a:rPr lang="en-CA" smtClean="0"/>
              <a:t>91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35331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D72F5-4AE0-4F91-84F6-6991E5097B28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EE943-70E4-4D3E-825C-4798AC1A2B57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8179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66A6B-ED90-47A0-950D-EB3F0A3126B0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BBB40-65F0-4BF8-8D3D-1B302F8A3BAB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0933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7C806-A72D-4184-8CE5-0A37A3C18176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93CD3-4225-4A12-B5AE-87BC6FCDDB91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09097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1A493-1E86-4F07-9DE5-FB09DF1C1D4B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B958D-0694-4924-A86B-21DB5723657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55362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A30C4-9E91-4046-886F-CD5B013B801B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CA66E-1B18-41FC-BBBF-2CB9C82AD7A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75935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40F04-595E-4771-B172-1E0CB2E92B51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C8491-D6A5-4A04-824C-DF1A16BB6700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34844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4A7B5-1140-411B-9CDA-69B3E22C73FB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E9991-5BA6-4B12-89DE-1BA775F62054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24299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8AAFD-4299-4BA3-BEF4-9CA24F6A9A84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7D73C-2031-492E-B38E-C491368C13D0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16835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26DA9-818E-4FA1-AB8E-0D8F32C1D27D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E873A-DAA7-4191-B399-30D6BF291953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53584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AEDC2-A054-4FE4-98B1-11429BA579DC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ED0E2-7683-4C20-B6CB-652102D06959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88765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6AF50-9A6C-4838-B1B8-C0406834832C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C8D11-3B1C-4630-A092-1A20EFFA3475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01952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fr-CA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CC5DAF-87E5-49F5-903F-B90EF21DC3E6}" type="datetimeFigureOut">
              <a:rPr lang="fr-FR" smtClean="0"/>
              <a:pPr>
                <a:defRPr/>
              </a:pPr>
              <a:t>02/12/2013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298C9BD-93FD-4762-82A1-52C817A4AA67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4365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hyperlink" Target="../../../../Professional%20Development%20and%20Summaries/EAL%20Conference/Pages%20for%20Wiki/English%20Language%20Structure%20-%20Usage%20Strategies/Hinky%20Pinky.docx" TargetMode="External"/><Relationship Id="rId4" Type="http://schemas.openxmlformats.org/officeDocument/2006/relationships/hyperlink" Target="../../../../Colony%20Schools/SHEA/SHEA%202012/Oral%20Language%20-%20Tips%20from%20the%20Trenches/Text%20Talk.docx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3.bp.blogspot.com/-DUbd_jWOFZg/T1TV9V_4_4I/AAAAAAAAAsA/x2sNowF7P_M/s1600/word+folder+inside.jpg" TargetMode="External"/><Relationship Id="rId5" Type="http://schemas.openxmlformats.org/officeDocument/2006/relationships/image" Target="../media/image26.jpeg"/><Relationship Id="rId4" Type="http://schemas.openxmlformats.org/officeDocument/2006/relationships/hyperlink" Target="http://1.bp.blogspot.com/-y1E3jpzP5PM/T1TVQx_LsQI/AAAAAAAAAr4/ebirVQRz5-o/s1600/word+folder+cover.jpg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hyperlink" Target="Portable%20Word%20Wall.pdf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hyperlink" Target="http://literacygarden.com/personal-word-walls/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hyperlink" Target="http://curriculum.org/storage/108/1278503618wordwalls.pdf" TargetMode="Externa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cholastic.com/teachers/article/word-walls-work" TargetMode="External"/><Relationship Id="rId5" Type="http://schemas.openxmlformats.org/officeDocument/2006/relationships/hyperlink" Target="http://olc.spsd.sk.ca/de/pd/instr/strats/wordwall/" TargetMode="External"/><Relationship Id="rId4" Type="http://schemas.openxmlformats.org/officeDocument/2006/relationships/hyperlink" Target="http://www.teachnet.com/lesson/langarts/wordwall062599.html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eg"/><Relationship Id="rId4" Type="http://schemas.openxmlformats.org/officeDocument/2006/relationships/hyperlink" Target="../../../../Colony%20Schools/Idea%20of%20the%20Week/2012-2013/January/Image%20of%20the%20Week.docx" TargetMode="Externa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2.jp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oo.gl/0jtCca" TargetMode="External"/><Relationship Id="rId5" Type="http://schemas.openxmlformats.org/officeDocument/2006/relationships/hyperlink" Target="http://www.ascd.org/publications/books/199025.aspx" TargetMode="External"/><Relationship Id="rId4" Type="http://schemas.openxmlformats.org/officeDocument/2006/relationships/hyperlink" Target="http://olc.spsd.sk.ca/DE/PD/instr/strats/pwim/" TargetMode="Externa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hirley.barclay!@sunwestsd.ca" TargetMode="Externa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hyperlink" Target="http://supporting-ela.wikispaces.com/" TargetMode="External"/><Relationship Id="rId4" Type="http://schemas.openxmlformats.org/officeDocument/2006/relationships/hyperlink" Target="http://readingstrategiesthatwork.wikispaces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 bwMode="auto">
          <a:xfrm>
            <a:off x="457200" y="609600"/>
            <a:ext cx="82296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CA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Word Walls and PWIM</a:t>
            </a:r>
          </a:p>
        </p:txBody>
      </p:sp>
      <p:sp>
        <p:nvSpPr>
          <p:cNvPr id="6" name="Sous-titre 2"/>
          <p:cNvSpPr txBox="1">
            <a:spLocks/>
          </p:cNvSpPr>
          <p:nvPr/>
        </p:nvSpPr>
        <p:spPr bwMode="auto">
          <a:xfrm>
            <a:off x="1371600" y="2286000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Enhancing Your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Language Arts Program</a:t>
            </a:r>
          </a:p>
        </p:txBody>
      </p:sp>
    </p:spTree>
    <p:extLst>
      <p:ext uri="{BB962C8B-B14F-4D97-AF65-F5344CB8AC3E}">
        <p14:creationId xmlns:p14="http://schemas.microsoft.com/office/powerpoint/2010/main" val="52203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824248" y="1318789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US" sz="3200" dirty="0"/>
              <a:t>Make words accessible by putting them where every student can see </a:t>
            </a:r>
            <a:r>
              <a:rPr lang="en-US" sz="3200" dirty="0" smtClean="0"/>
              <a:t>them</a:t>
            </a:r>
          </a:p>
          <a:p>
            <a:pPr marL="285750" indent="-28575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US" sz="3200" dirty="0" smtClean="0"/>
              <a:t>They </a:t>
            </a:r>
            <a:r>
              <a:rPr lang="en-US" sz="3200" dirty="0"/>
              <a:t>should be written in large black letters using a variety of background </a:t>
            </a:r>
            <a:r>
              <a:rPr lang="en-US" sz="3200" dirty="0" err="1"/>
              <a:t>colours</a:t>
            </a:r>
            <a:r>
              <a:rPr lang="en-US" sz="3200" dirty="0"/>
              <a:t> to distinguish easily confused </a:t>
            </a:r>
            <a:r>
              <a:rPr lang="en-US" sz="3200" dirty="0" smtClean="0"/>
              <a:t>words</a:t>
            </a:r>
          </a:p>
          <a:p>
            <a:pPr marL="285750" indent="-28575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US" sz="3200" dirty="0" smtClean="0"/>
              <a:t>For young students, having the shape of the word provides another visual connection 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en-CA" sz="5400" dirty="0"/>
          </a:p>
        </p:txBody>
      </p:sp>
      <p:pic>
        <p:nvPicPr>
          <p:cNvPr id="1026" name="Picture 2" descr="https://encrypted-tbn2.gstatic.com/images?q=tbn:ANd9GcQRLwNIICypimIm3T9OPSXpdImzeFeNP7FrUebdrZawv2ADIcTxU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878" y="5382384"/>
            <a:ext cx="2461787" cy="174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98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824248" y="1318789"/>
            <a:ext cx="76114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en-US" sz="3200" dirty="0" smtClean="0"/>
              <a:t>Teachers </a:t>
            </a:r>
            <a:r>
              <a:rPr lang="en-US" sz="3200" dirty="0"/>
              <a:t>should be selective about the words that go on the word wall. Try to include words that children use most commonly in their </a:t>
            </a:r>
            <a:r>
              <a:rPr lang="en-US" sz="3200" dirty="0" smtClean="0"/>
              <a:t>writing</a:t>
            </a:r>
          </a:p>
          <a:p>
            <a:pPr marL="285750" indent="-285750"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en-US" sz="3200" dirty="0" smtClean="0"/>
              <a:t>Words </a:t>
            </a:r>
            <a:r>
              <a:rPr lang="en-US" sz="3200" dirty="0"/>
              <a:t>should be added gradually - a guideline is five words per </a:t>
            </a:r>
            <a:r>
              <a:rPr lang="en-US" sz="3200" dirty="0" smtClean="0"/>
              <a:t>week</a:t>
            </a:r>
            <a:endParaRPr lang="en-US" sz="1600" dirty="0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fr-CA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fr-CA" sz="5400" b="1" dirty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en-CA" sz="5400" dirty="0"/>
          </a:p>
        </p:txBody>
      </p:sp>
    </p:spTree>
    <p:extLst>
      <p:ext uri="{BB962C8B-B14F-4D97-AF65-F5344CB8AC3E}">
        <p14:creationId xmlns:p14="http://schemas.microsoft.com/office/powerpoint/2010/main" val="322901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824248" y="1318789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en-US" sz="3200" dirty="0" smtClean="0"/>
              <a:t>Use </a:t>
            </a:r>
            <a:r>
              <a:rPr lang="en-US" sz="3200" dirty="0"/>
              <a:t>the word wall daily to practice words </a:t>
            </a:r>
            <a:r>
              <a:rPr lang="en-US" sz="3200" dirty="0" smtClean="0"/>
              <a:t>- chanting</a:t>
            </a:r>
            <a:r>
              <a:rPr lang="en-US" sz="3200" dirty="0"/>
              <a:t>, snapping, cheering, clapping, tracing, word guessing </a:t>
            </a:r>
            <a:r>
              <a:rPr lang="en-US" sz="3200" dirty="0" smtClean="0"/>
              <a:t>games, </a:t>
            </a:r>
            <a:r>
              <a:rPr lang="en-US" sz="3200" dirty="0"/>
              <a:t>as well as writing </a:t>
            </a:r>
            <a:r>
              <a:rPr lang="en-US" sz="3200" dirty="0" smtClean="0"/>
              <a:t>them</a:t>
            </a:r>
            <a:endParaRPr lang="en-US" sz="3200" dirty="0"/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en-US" sz="3200" dirty="0"/>
              <a:t>Provide enough practice so that words are read and spelled automatically and make sure that word walls are always spelled correctly in the children's daily </a:t>
            </a:r>
            <a:r>
              <a:rPr lang="en-US" sz="3200" dirty="0" smtClean="0"/>
              <a:t>writing</a:t>
            </a:r>
            <a:endParaRPr lang="en-US" sz="32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fr-CA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fr-CA" sz="5400" b="1" dirty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en-CA" sz="5400" dirty="0"/>
          </a:p>
        </p:txBody>
      </p:sp>
    </p:spTree>
    <p:extLst>
      <p:ext uri="{BB962C8B-B14F-4D97-AF65-F5344CB8AC3E}">
        <p14:creationId xmlns:p14="http://schemas.microsoft.com/office/powerpoint/2010/main" val="296836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pic>
        <p:nvPicPr>
          <p:cNvPr id="1026" name="Picture 2" descr="http://heartandart.ca/wp-content/uploads/2012/11/phot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73" y="236952"/>
            <a:ext cx="4915264" cy="367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heartandart.ca/wp-content/uploads/2012/11/photo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76" t="3872" r="44467" b="77034"/>
          <a:stretch/>
        </p:blipFill>
        <p:spPr bwMode="auto">
          <a:xfrm>
            <a:off x="6243835" y="1806612"/>
            <a:ext cx="1852985" cy="1720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5426879" y="236952"/>
            <a:ext cx="30267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A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Cross-</a:t>
            </a:r>
          </a:p>
          <a:p>
            <a:pPr algn="ctr"/>
            <a:r>
              <a:rPr lang="fr-CA" sz="48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curricular</a:t>
            </a:r>
            <a:endParaRPr lang="en-CA" sz="48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4307" y="4145191"/>
            <a:ext cx="3772843" cy="283502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303156" y="4780721"/>
            <a:ext cx="32688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A" sz="4800" b="1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Interactive</a:t>
            </a:r>
            <a:endParaRPr lang="en-CA" sz="4800" dirty="0">
              <a:solidFill>
                <a:srgbClr val="FF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74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842" y="409433"/>
            <a:ext cx="4353636" cy="326522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203585" y="1211049"/>
            <a:ext cx="27174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Colorful</a:t>
            </a:r>
            <a:r>
              <a:rPr lang="fr-CA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CA" sz="4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3916" y="3794079"/>
            <a:ext cx="5366186" cy="342060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01859" y="4350219"/>
            <a:ext cx="3062057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A" sz="4800" b="1" dirty="0" err="1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Subject</a:t>
            </a:r>
            <a:r>
              <a:rPr lang="fr-CA" sz="48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fr-CA" sz="4800" b="1" dirty="0" err="1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Specific</a:t>
            </a:r>
            <a:r>
              <a:rPr lang="fr-CA" sz="48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</a:p>
          <a:p>
            <a:pPr algn="ctr"/>
            <a:r>
              <a:rPr lang="fr-CA" sz="4800" b="1" dirty="0" err="1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Thematic</a:t>
            </a:r>
            <a:r>
              <a:rPr lang="fr-CA" sz="48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CA" sz="4800" dirty="0">
              <a:solidFill>
                <a:srgbClr val="00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29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10" name="Rectangle 9"/>
          <p:cNvSpPr/>
          <p:nvPr/>
        </p:nvSpPr>
        <p:spPr>
          <a:xfrm>
            <a:off x="4807801" y="1176678"/>
            <a:ext cx="306365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Seasonal</a:t>
            </a:r>
            <a:r>
              <a:rPr lang="fr-CA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CA" sz="4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88718" y="4921549"/>
            <a:ext cx="26500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Portable</a:t>
            </a:r>
            <a:endParaRPr lang="en-CA" sz="48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39" y="262216"/>
            <a:ext cx="4517661" cy="34909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3031" y="3896942"/>
            <a:ext cx="4376740" cy="327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51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766293" y="1591745"/>
            <a:ext cx="761141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use </a:t>
            </a:r>
            <a:r>
              <a:rPr lang="en-US" sz="3200" dirty="0"/>
              <a:t>clothespins to pin index cards on word </a:t>
            </a:r>
            <a:r>
              <a:rPr lang="en-US" sz="3200" dirty="0" smtClean="0"/>
              <a:t>wall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</a:t>
            </a:r>
            <a:r>
              <a:rPr lang="en-US" sz="3200" dirty="0"/>
              <a:t>can take card off and look on back for definition. </a:t>
            </a:r>
            <a:endParaRPr lang="en-CA" sz="20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115049"/>
            <a:ext cx="8229600" cy="1143000"/>
          </a:xfrm>
        </p:spPr>
        <p:txBody>
          <a:bodyPr/>
          <a:lstStyle/>
          <a:p>
            <a:r>
              <a:rPr lang="fr-CA" sz="48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Creative</a:t>
            </a:r>
            <a:endParaRPr lang="en-CA" sz="4800" dirty="0">
              <a:solidFill>
                <a:srgbClr val="FF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Word wall design idea:  use clothespins to pin index cards on word wall--students can take card off and look on back for definition. Eliminates push pin holes all over the cards! Also eliminates push pin &quot;toys&quot; for middle schoolers AND the &quot;pin drop = where did it GO??&quot; dilemm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" b="3875"/>
          <a:stretch/>
        </p:blipFill>
        <p:spPr bwMode="auto">
          <a:xfrm>
            <a:off x="907409" y="458014"/>
            <a:ext cx="2859206" cy="26749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2.bp.blogspot.com/-UbG8Yb0LM3g/Ua022sdmWtI/AAAAAAAADck/dOI4RoDK-w4/s280/DSC0068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456" y="646657"/>
            <a:ext cx="3458867" cy="22976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0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Turn </a:t>
            </a: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Do you have any other creative ways you have used a Word Wall in your classroom?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7174" name="Picture 6" descr="http://www.boomerslegacy.ca/wp-content/uploads/2013/04/ideagu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283" y="2951061"/>
            <a:ext cx="2857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0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 bwMode="auto">
          <a:xfrm>
            <a:off x="457200" y="609600"/>
            <a:ext cx="8229600" cy="2229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Daily Activities for </a:t>
            </a:r>
            <a:endParaRPr lang="en-US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Walls</a:t>
            </a:r>
            <a:r>
              <a:rPr lang="fr-CA" sz="6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CA" sz="6000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06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99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Clap, Chant, and Write</a:t>
            </a:r>
            <a:endParaRPr lang="fr-CA" sz="5400" b="1" dirty="0" smtClean="0">
              <a:solidFill>
                <a:srgbClr val="99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Students number a scratch paper from one to five. </a:t>
            </a:r>
            <a:endParaRPr lang="en-US" sz="3200" dirty="0" smtClean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Call </a:t>
            </a:r>
            <a:r>
              <a:rPr lang="en-US" sz="3200" dirty="0"/>
              <a:t>out five word wall words and put each in a sentence. </a:t>
            </a:r>
            <a:endParaRPr lang="en-US" sz="3200" dirty="0" smtClean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When </a:t>
            </a:r>
            <a:r>
              <a:rPr lang="en-US" sz="3200" dirty="0"/>
              <a:t>all five words have been written, point to the words, and have the students clap and chant the spelling of the words as they correct their own papers.</a:t>
            </a:r>
          </a:p>
        </p:txBody>
      </p:sp>
    </p:spTree>
    <p:extLst>
      <p:ext uri="{BB962C8B-B14F-4D97-AF65-F5344CB8AC3E}">
        <p14:creationId xmlns:p14="http://schemas.microsoft.com/office/powerpoint/2010/main" val="176634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 bwMode="auto">
          <a:xfrm>
            <a:off x="457200" y="609600"/>
            <a:ext cx="82296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CA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Welcome!!</a:t>
            </a:r>
          </a:p>
        </p:txBody>
      </p:sp>
      <p:sp>
        <p:nvSpPr>
          <p:cNvPr id="6" name="Sous-titre 2"/>
          <p:cNvSpPr txBox="1">
            <a:spLocks/>
          </p:cNvSpPr>
          <p:nvPr/>
        </p:nvSpPr>
        <p:spPr bwMode="auto">
          <a:xfrm>
            <a:off x="1371600" y="2094928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CA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Listen</a:t>
            </a:r>
          </a:p>
          <a:p>
            <a:pPr marL="457200" indent="-457200"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Learn</a:t>
            </a:r>
          </a:p>
          <a:p>
            <a:pPr marL="457200" indent="-457200"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Share</a:t>
            </a:r>
            <a:endParaRPr lang="en-CA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3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5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Review </a:t>
            </a:r>
            <a:r>
              <a:rPr lang="en-US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Rhymes</a:t>
            </a:r>
            <a:endParaRPr lang="fr-CA" sz="54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/>
              <a:t>Have students number their paper from one to five, and write the word that rhymes with the word you give.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 smtClean="0"/>
              <a:t>Give </a:t>
            </a:r>
            <a:r>
              <a:rPr lang="en-US" sz="2800" dirty="0"/>
              <a:t>them both a first letter and a rhyming clue</a:t>
            </a:r>
            <a:r>
              <a:rPr lang="en-US" sz="2800" dirty="0" smtClean="0"/>
              <a:t>: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Number </a:t>
            </a:r>
            <a:r>
              <a:rPr lang="en-US" sz="2400" dirty="0"/>
              <a:t>1 begins with t and rhymes with </a:t>
            </a:r>
            <a:r>
              <a:rPr lang="en-US" sz="2400" dirty="0" smtClean="0"/>
              <a:t>walk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Number </a:t>
            </a:r>
            <a:r>
              <a:rPr lang="en-US" sz="2400" dirty="0"/>
              <a:t>2 begins with b and rhymes with my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/>
              <a:t>To check their papers, you say the rhyming word and let students say the word they wrote </a:t>
            </a:r>
            <a:r>
              <a:rPr lang="en-US" sz="2800" dirty="0" smtClean="0"/>
              <a:t>(and chant) </a:t>
            </a:r>
            <a:r>
              <a:rPr lang="en-US" sz="2800" dirty="0"/>
              <a:t>its </a:t>
            </a:r>
            <a:r>
              <a:rPr lang="en-US" sz="2800" dirty="0" smtClean="0"/>
              <a:t>spelling</a:t>
            </a:r>
            <a:r>
              <a:rPr lang="en-US" sz="2800" dirty="0"/>
              <a:t>:</a:t>
            </a:r>
            <a:r>
              <a:rPr lang="en-US" sz="2800" dirty="0" smtClean="0"/>
              <a:t> </a:t>
            </a:r>
          </a:p>
          <a:p>
            <a:pPr marL="2286000" lvl="4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"</a:t>
            </a:r>
            <a:r>
              <a:rPr lang="en-US" sz="2400" dirty="0"/>
              <a:t>Number 1 rhymes with walk, what did you write?" Students respond, </a:t>
            </a:r>
            <a:br>
              <a:rPr lang="en-US" sz="2400" dirty="0"/>
            </a:br>
            <a:r>
              <a:rPr lang="en-US" sz="2400" dirty="0"/>
              <a:t>"talk, t-a-l-k"</a:t>
            </a:r>
          </a:p>
        </p:txBody>
      </p:sp>
    </p:spTree>
    <p:extLst>
      <p:ext uri="{BB962C8B-B14F-4D97-AF65-F5344CB8AC3E}">
        <p14:creationId xmlns:p14="http://schemas.microsoft.com/office/powerpoint/2010/main" val="35967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Review Endings</a:t>
            </a:r>
            <a:endParaRPr lang="fr-CA" sz="5400" b="1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Call out the usual five daily words, but add endings on to some of them. </a:t>
            </a:r>
            <a:endParaRPr lang="en-US" sz="3200" dirty="0" smtClean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Begin </a:t>
            </a:r>
            <a:r>
              <a:rPr lang="en-US" sz="3200" dirty="0"/>
              <a:t>with just one ending at first, probably "s". Then do another ending, such as "</a:t>
            </a:r>
            <a:r>
              <a:rPr lang="en-US" sz="3200" dirty="0" err="1"/>
              <a:t>ing</a:t>
            </a:r>
            <a:r>
              <a:rPr lang="en-US" sz="3200" dirty="0"/>
              <a:t>", or "</a:t>
            </a:r>
            <a:r>
              <a:rPr lang="en-US" sz="3200" dirty="0" err="1"/>
              <a:t>ed</a:t>
            </a:r>
            <a:r>
              <a:rPr lang="en-US" sz="3200" dirty="0"/>
              <a:t>". </a:t>
            </a:r>
            <a:endParaRPr lang="en-US" sz="3200" dirty="0" smtClean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Only do words with spelling changes after you have taught the rule.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spell (and chant) </a:t>
            </a:r>
            <a:r>
              <a:rPr lang="en-US" sz="3200" dirty="0"/>
              <a:t>the </a:t>
            </a:r>
            <a:r>
              <a:rPr lang="en-US" sz="3200" dirty="0" smtClean="0"/>
              <a:t>words.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2355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Sentences</a:t>
            </a:r>
            <a:endParaRPr lang="fr-CA" sz="5400" b="1" dirty="0" smtClean="0">
              <a:solidFill>
                <a:srgbClr val="FF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As the year goes on and more words are on the word wall, you can dictate entire sentences that are made up of word wall words.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You </a:t>
            </a:r>
            <a:r>
              <a:rPr lang="en-US" sz="3200" dirty="0"/>
              <a:t>also can </a:t>
            </a:r>
            <a:r>
              <a:rPr lang="en-US" sz="3200" dirty="0" smtClean="0"/>
              <a:t>use this opportunity to practice punctuation.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927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a Mind Reader</a:t>
            </a:r>
            <a:endParaRPr lang="fr-CA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 </a:t>
            </a:r>
            <a:r>
              <a:rPr lang="en-US" sz="3200" dirty="0"/>
              <a:t>teacher thinks of a word wall word and gives five clues to that word.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</a:t>
            </a:r>
            <a:r>
              <a:rPr lang="en-US" sz="3200" dirty="0"/>
              <a:t>number their papers </a:t>
            </a:r>
            <a:r>
              <a:rPr lang="en-US" sz="3200" dirty="0" smtClean="0"/>
              <a:t>from </a:t>
            </a:r>
            <a:r>
              <a:rPr lang="en-US" sz="3200" dirty="0"/>
              <a:t>1 to 5 and try to "read the teacher's </a:t>
            </a:r>
            <a:r>
              <a:rPr lang="en-US" sz="3200" dirty="0" smtClean="0"/>
              <a:t>mind“. 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By the time you give the fifth clue, everyone in the class should guess your word and have written it down on their papers.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8102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a Mind Reader</a:t>
            </a:r>
            <a:endParaRPr lang="fr-CA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Procedure:</a:t>
            </a:r>
            <a:endParaRPr lang="en-US" sz="32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400" dirty="0" smtClean="0"/>
              <a:t>First </a:t>
            </a:r>
            <a:r>
              <a:rPr lang="en-US" sz="2400" dirty="0"/>
              <a:t>clue is always the same one: "It's one of the words on the wall." Students write a guess by number </a:t>
            </a:r>
            <a:r>
              <a:rPr lang="en-US" sz="2400" dirty="0" smtClean="0"/>
              <a:t>1.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400" dirty="0" smtClean="0"/>
              <a:t>Next </a:t>
            </a:r>
            <a:r>
              <a:rPr lang="en-US" sz="2400" dirty="0"/>
              <a:t>clue: "It has four letters." Students write another guess by number two</a:t>
            </a:r>
            <a:r>
              <a:rPr lang="en-US" sz="2400" dirty="0" smtClean="0"/>
              <a:t>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400" dirty="0" smtClean="0"/>
              <a:t>Third </a:t>
            </a:r>
            <a:r>
              <a:rPr lang="en-US" sz="2400" dirty="0"/>
              <a:t>clue: "It begins with "</a:t>
            </a:r>
            <a:r>
              <a:rPr lang="en-US" sz="2400" dirty="0" err="1"/>
              <a:t>th</a:t>
            </a:r>
            <a:r>
              <a:rPr lang="en-US" sz="2400" dirty="0"/>
              <a:t>". Students again write their guesses by number three.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400" dirty="0"/>
              <a:t>Fourth clue: "Its vowel is an "e". Write guess by number four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400" dirty="0"/>
              <a:t>Fifth clue: "It finishes the sentence, "I gave my books to _____." Write guess by number five.</a:t>
            </a:r>
          </a:p>
          <a:p>
            <a:pPr marL="2286000" lvl="4" indent="-457200">
              <a:buFont typeface="Wingdings" panose="05000000000000000000" pitchFamily="2" charset="2"/>
              <a:buChar char="ü"/>
            </a:pPr>
            <a:r>
              <a:rPr lang="en-US" sz="2400" dirty="0"/>
              <a:t>Check </a:t>
            </a:r>
            <a:r>
              <a:rPr lang="en-US" sz="2400" dirty="0" smtClean="0"/>
              <a:t>(and chant) </a:t>
            </a:r>
            <a:r>
              <a:rPr lang="en-US" sz="2400" dirty="0"/>
              <a:t>the correct word, and ask for a show of hands as to who had the word by </a:t>
            </a:r>
            <a:r>
              <a:rPr lang="en-US" sz="2400" dirty="0" smtClean="0"/>
              <a:t>1, 2, 3, etc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729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Ruler Tap</a:t>
            </a:r>
            <a:endParaRPr lang="fr-CA" sz="5400" b="1" dirty="0" smtClean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The teacher says a word wall word and then taps out several letters in that word without saying those letters.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When </a:t>
            </a:r>
            <a:r>
              <a:rPr lang="en-US" sz="3200" dirty="0"/>
              <a:t>the tapping stops, the teacher calls on a child to finish spelling the word out loud.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If </a:t>
            </a:r>
            <a:r>
              <a:rPr lang="en-US" sz="3200" dirty="0"/>
              <a:t>the child correctly finishes spelling the word, that child gets to call out a word and tap some of the letters.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3963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WORDO</a:t>
            </a:r>
            <a:endParaRPr lang="fr-CA" sz="5400" b="1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This is a version of BINGO, only it is played with word wall words.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</a:t>
            </a:r>
            <a:r>
              <a:rPr lang="en-US" sz="3200" dirty="0"/>
              <a:t>need a sheet of paper that has </a:t>
            </a:r>
            <a:r>
              <a:rPr lang="en-US" sz="3200" dirty="0" smtClean="0"/>
              <a:t>9, 16 </a:t>
            </a:r>
            <a:r>
              <a:rPr lang="en-US" sz="3200" dirty="0"/>
              <a:t>or 25 blank blocks on it, and some small pieces of paper or objects to cover words as they fill in blocks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581848"/>
              </p:ext>
            </p:extLst>
          </p:nvPr>
        </p:nvGraphicFramePr>
        <p:xfrm>
          <a:off x="4335439" y="4372212"/>
          <a:ext cx="4494665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8933"/>
                <a:gridCol w="898933"/>
                <a:gridCol w="898933"/>
                <a:gridCol w="898933"/>
                <a:gridCol w="8989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W</a:t>
                      </a:r>
                      <a:endParaRPr lang="en-C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O</a:t>
                      </a:r>
                      <a:endParaRPr lang="en-C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R</a:t>
                      </a:r>
                      <a:endParaRPr lang="en-C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D</a:t>
                      </a:r>
                      <a:endParaRPr lang="en-C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0</a:t>
                      </a:r>
                      <a:endParaRPr lang="en-CA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342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WORDO</a:t>
            </a:r>
            <a:endParaRPr lang="fr-CA" sz="5400" b="1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Call </a:t>
            </a:r>
            <a:r>
              <a:rPr lang="en-US" sz="3200" dirty="0"/>
              <a:t>on students to pick words from the word wall they want included in the game.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As </a:t>
            </a:r>
            <a:r>
              <a:rPr lang="en-US" sz="3200" dirty="0"/>
              <a:t>each picks a word, everyone writes it in a blank of their choice.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Teacher </a:t>
            </a:r>
            <a:r>
              <a:rPr lang="en-US" sz="3200" dirty="0"/>
              <a:t>writes it on an index card. </a:t>
            </a:r>
            <a:endParaRPr lang="en-US" sz="32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128750"/>
              </p:ext>
            </p:extLst>
          </p:nvPr>
        </p:nvGraphicFramePr>
        <p:xfrm>
          <a:off x="4335439" y="4372212"/>
          <a:ext cx="4494665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8933"/>
                <a:gridCol w="898933"/>
                <a:gridCol w="898933"/>
                <a:gridCol w="898933"/>
                <a:gridCol w="8989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W</a:t>
                      </a:r>
                      <a:endParaRPr lang="en-C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O</a:t>
                      </a:r>
                      <a:endParaRPr lang="en-C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R</a:t>
                      </a:r>
                      <a:endParaRPr lang="en-C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D</a:t>
                      </a:r>
                      <a:endParaRPr lang="en-C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b="1" dirty="0" smtClean="0"/>
                        <a:t>0</a:t>
                      </a:r>
                      <a:endParaRPr lang="en-CA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71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WORDO</a:t>
            </a:r>
            <a:endParaRPr lang="fr-CA" sz="5400" b="1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Shuffle </a:t>
            </a:r>
            <a:r>
              <a:rPr lang="en-US" sz="3200" dirty="0"/>
              <a:t>your index cards and call out each word.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</a:t>
            </a:r>
            <a:r>
              <a:rPr lang="en-US" sz="3200" dirty="0"/>
              <a:t>are to cover the words wherever they have written them.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 </a:t>
            </a:r>
            <a:r>
              <a:rPr lang="en-US" sz="3200" dirty="0"/>
              <a:t>first student to have a complete row covered/blackout wins. </a:t>
            </a:r>
            <a:endParaRPr lang="en-US" sz="3200" dirty="0" smtClean="0"/>
          </a:p>
          <a:p>
            <a:pPr marL="1828800" lvl="3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You </a:t>
            </a:r>
            <a:r>
              <a:rPr lang="en-US" sz="3200" dirty="0"/>
              <a:t>might let the winner become the word </a:t>
            </a:r>
            <a:r>
              <a:rPr lang="en-US" sz="3200" dirty="0" smtClean="0"/>
              <a:t>caller for the next game. </a:t>
            </a:r>
          </a:p>
          <a:p>
            <a:pPr marL="1828800" lvl="3" indent="-457200">
              <a:buFont typeface="Wingdings" panose="05000000000000000000" pitchFamily="2" charset="2"/>
              <a:buChar char="ü"/>
            </a:pPr>
            <a:r>
              <a:rPr lang="en-US" sz="3200" b="1" dirty="0" smtClean="0"/>
              <a:t>Variation:  </a:t>
            </a:r>
            <a:r>
              <a:rPr lang="en-US" sz="3200" dirty="0" smtClean="0"/>
              <a:t>teacher gives the definition of the words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1862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Reading Bingo</a:t>
            </a:r>
            <a:endParaRPr lang="fr-CA" sz="5400" b="1" dirty="0" smtClean="0">
              <a:solidFill>
                <a:srgbClr val="FF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</a:t>
            </a:r>
            <a:r>
              <a:rPr lang="en-US" sz="3200" dirty="0"/>
              <a:t>fill in a bingo card with new words for a unit.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As </a:t>
            </a:r>
            <a:r>
              <a:rPr lang="en-US" sz="3200" dirty="0"/>
              <a:t>students complete the unit’s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reading, they fill in the page numbers where the unit’s words appear.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Acknowledge </a:t>
            </a:r>
            <a:r>
              <a:rPr lang="en-US" sz="3200" dirty="0"/>
              <a:t>the first </a:t>
            </a:r>
            <a:r>
              <a:rPr lang="en-US" sz="3200" dirty="0" smtClean="0"/>
              <a:t>person </a:t>
            </a:r>
            <a:r>
              <a:rPr lang="en-US" sz="3200" dirty="0"/>
              <a:t>who gets a straight line completed, then assign completion of the entire grid for </a:t>
            </a:r>
          </a:p>
          <a:p>
            <a:pPr lvl="1"/>
            <a:r>
              <a:rPr lang="en-US" sz="3200" dirty="0" smtClean="0"/>
              <a:t>everyone </a:t>
            </a:r>
            <a:r>
              <a:rPr lang="en-US" sz="3200" dirty="0"/>
              <a:t>in the class. </a:t>
            </a:r>
          </a:p>
          <a:p>
            <a:pPr marL="1828800" lvl="3" indent="-457200">
              <a:buFont typeface="Wingdings" panose="05000000000000000000" pitchFamily="2" charset="2"/>
              <a:buChar char="ü"/>
            </a:pPr>
            <a:r>
              <a:rPr lang="en-US" sz="3200" dirty="0" smtClean="0">
                <a:solidFill>
                  <a:srgbClr val="FF66CC"/>
                </a:solidFill>
              </a:rPr>
              <a:t>Variation: </a:t>
            </a:r>
            <a:r>
              <a:rPr lang="en-US" sz="3200" dirty="0"/>
              <a:t>Students skim text to find words </a:t>
            </a:r>
            <a:r>
              <a:rPr lang="en-US" sz="3200" dirty="0" smtClean="0"/>
              <a:t>listed </a:t>
            </a:r>
            <a:r>
              <a:rPr lang="en-US" sz="3200" dirty="0"/>
              <a:t>on their card. </a:t>
            </a:r>
          </a:p>
        </p:txBody>
      </p:sp>
    </p:spTree>
    <p:extLst>
      <p:ext uri="{BB962C8B-B14F-4D97-AF65-F5344CB8AC3E}">
        <p14:creationId xmlns:p14="http://schemas.microsoft.com/office/powerpoint/2010/main" val="155185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Agenda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Walls</a:t>
            </a:r>
            <a:endParaRPr lang="en-US" sz="8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Overview 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Benefits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Tips for use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Daily activities and strategies 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Portable Word Walls </a:t>
            </a:r>
          </a:p>
          <a:p>
            <a:r>
              <a:rPr lang="en-US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How it works 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Advantages </a:t>
            </a:r>
          </a:p>
          <a:p>
            <a:pPr marL="2400300" lvl="4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Steps</a:t>
            </a:r>
          </a:p>
          <a:p>
            <a:pPr marL="2400300" lvl="4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Getting started </a:t>
            </a:r>
          </a:p>
          <a:p>
            <a:pPr marL="2400300" lvl="4" indent="-571500">
              <a:buFont typeface="Wingdings" panose="05000000000000000000" pitchFamily="2" charset="2"/>
              <a:buChar char="ü"/>
            </a:pPr>
            <a:r>
              <a:rPr lang="en-US" sz="2800" dirty="0" smtClean="0"/>
              <a:t>Examples  </a:t>
            </a:r>
          </a:p>
        </p:txBody>
      </p:sp>
    </p:spTree>
    <p:extLst>
      <p:ext uri="{BB962C8B-B14F-4D97-AF65-F5344CB8AC3E}">
        <p14:creationId xmlns:p14="http://schemas.microsoft.com/office/powerpoint/2010/main" val="362888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Sorts</a:t>
            </a:r>
            <a:endParaRPr lang="fr-CA" sz="5400" b="1" dirty="0" smtClean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Students write </a:t>
            </a:r>
            <a:r>
              <a:rPr lang="en-US" sz="3200" dirty="0" smtClean="0"/>
              <a:t>10-15 </a:t>
            </a:r>
            <a:r>
              <a:rPr lang="en-US" sz="3200" dirty="0"/>
              <a:t>word wall words on </a:t>
            </a:r>
            <a:r>
              <a:rPr lang="en-US" sz="3200" dirty="0" smtClean="0"/>
              <a:t>small </a:t>
            </a:r>
            <a:r>
              <a:rPr lang="en-US" sz="3200" dirty="0"/>
              <a:t>slips of </a:t>
            </a:r>
            <a:r>
              <a:rPr lang="en-US" sz="3200" dirty="0" smtClean="0"/>
              <a:t>paper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Sort </a:t>
            </a:r>
            <a:r>
              <a:rPr lang="en-US" sz="3200" dirty="0"/>
              <a:t>the words into different piles depending on the features certain words share.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</a:t>
            </a:r>
            <a:r>
              <a:rPr lang="en-US" sz="3200" dirty="0"/>
              <a:t>may sort for:</a:t>
            </a:r>
          </a:p>
          <a:p>
            <a:pPr marL="1828800" lvl="3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# </a:t>
            </a:r>
            <a:r>
              <a:rPr lang="en-US" sz="2400" dirty="0"/>
              <a:t>of letters</a:t>
            </a:r>
          </a:p>
          <a:p>
            <a:pPr marL="1828800" lvl="3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begin/end </a:t>
            </a:r>
            <a:r>
              <a:rPr lang="en-US" sz="2400" dirty="0"/>
              <a:t>with certain letter</a:t>
            </a:r>
          </a:p>
          <a:p>
            <a:pPr marL="18288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have a certain </a:t>
            </a:r>
            <a:r>
              <a:rPr lang="en-US" sz="2400" dirty="0" smtClean="0"/>
              <a:t>vowel(s)</a:t>
            </a:r>
            <a:endParaRPr lang="en-US" sz="2400" dirty="0"/>
          </a:p>
          <a:p>
            <a:pPr marL="18288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have a certain letter anywhere in them</a:t>
            </a:r>
          </a:p>
          <a:p>
            <a:pPr marL="18288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semantic </a:t>
            </a:r>
            <a:r>
              <a:rPr lang="en-US" sz="2400" dirty="0" smtClean="0"/>
              <a:t>features (names, actions)</a:t>
            </a:r>
            <a:endParaRPr lang="en-US" sz="2400" dirty="0"/>
          </a:p>
          <a:p>
            <a:pPr marL="2286000" lvl="4" indent="-457200">
              <a:buFont typeface="Courier New" panose="02070309020205020404" pitchFamily="49" charset="0"/>
              <a:buChar char="o"/>
            </a:pPr>
            <a:r>
              <a:rPr lang="en-US" sz="2400" dirty="0"/>
              <a:t>teacher </a:t>
            </a:r>
            <a:r>
              <a:rPr lang="en-US" sz="2400" dirty="0" smtClean="0"/>
              <a:t>gives groups, students tell sorting criteria OR vice-versa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2006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Guess the Covered Word</a:t>
            </a:r>
            <a:endParaRPr lang="fr-CA" sz="5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Purpose: practice cross-checking </a:t>
            </a:r>
            <a:r>
              <a:rPr lang="en-US" sz="3200" dirty="0"/>
              <a:t>meaning with letter-sound information.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The teacher writes </a:t>
            </a:r>
            <a:r>
              <a:rPr lang="en-US" sz="3200" dirty="0" smtClean="0"/>
              <a:t>4-5 </a:t>
            </a:r>
            <a:r>
              <a:rPr lang="en-US" sz="3200" dirty="0"/>
              <a:t>sentences on board, sentence strips</a:t>
            </a:r>
            <a:r>
              <a:rPr lang="en-US" sz="3200" dirty="0" smtClean="0"/>
              <a:t>, overhead, SMART Board. 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Cover </a:t>
            </a:r>
            <a:r>
              <a:rPr lang="en-US" sz="3200" dirty="0"/>
              <a:t>a word in each sentence </a:t>
            </a:r>
            <a:r>
              <a:rPr lang="en-US" sz="3200" dirty="0" smtClean="0"/>
              <a:t>with two </a:t>
            </a:r>
            <a:r>
              <a:rPr lang="en-US" sz="3200" dirty="0"/>
              <a:t>sticky notes--one covering the onset, the other covering the </a:t>
            </a:r>
            <a:r>
              <a:rPr lang="en-US" sz="3200" dirty="0" smtClean="0"/>
              <a:t>rime.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3235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Guess the Covered Word</a:t>
            </a:r>
            <a:endParaRPr lang="fr-CA" sz="5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Call </a:t>
            </a:r>
            <a:r>
              <a:rPr lang="en-US" sz="3200" dirty="0"/>
              <a:t>on a student to read the first sentence.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Students make several guesses for the covered word. Teacher </a:t>
            </a:r>
            <a:r>
              <a:rPr lang="en-US" sz="3200" dirty="0" smtClean="0"/>
              <a:t>records.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Take off </a:t>
            </a:r>
            <a:r>
              <a:rPr lang="en-US" sz="3200" dirty="0"/>
              <a:t>the first sticky note </a:t>
            </a:r>
            <a:r>
              <a:rPr lang="en-US" sz="3200" dirty="0" smtClean="0"/>
              <a:t>(onset).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Guesses </a:t>
            </a:r>
            <a:r>
              <a:rPr lang="en-US" sz="3200" dirty="0"/>
              <a:t>that don’t begin with that onset are erased and any new guesses can be added.</a:t>
            </a:r>
          </a:p>
          <a:p>
            <a:pPr marL="1828800" lvl="3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Reveal word when </a:t>
            </a:r>
            <a:r>
              <a:rPr lang="en-US" sz="3200" dirty="0"/>
              <a:t>all the guesses which fit both the </a:t>
            </a:r>
            <a:r>
              <a:rPr lang="en-US" sz="3200" dirty="0" smtClean="0"/>
              <a:t>meaning/onset are written.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7286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Build/Mix/Fix</a:t>
            </a:r>
            <a:endParaRPr lang="fr-CA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Teacher calls 5 words from the word wall one at a time.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write </a:t>
            </a:r>
            <a:r>
              <a:rPr lang="en-US" sz="3200" dirty="0"/>
              <a:t>on paper as teacher writes on board.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Teacher directs class to </a:t>
            </a:r>
            <a:r>
              <a:rPr lang="en-US" sz="3200" b="1" dirty="0">
                <a:solidFill>
                  <a:srgbClr val="FF0000"/>
                </a:solidFill>
              </a:rPr>
              <a:t>Build</a:t>
            </a:r>
            <a:r>
              <a:rPr lang="en-US" sz="3200" dirty="0"/>
              <a:t> the first word with letter tiles/cards at</a:t>
            </a:r>
            <a:br>
              <a:rPr lang="en-US" sz="3200" dirty="0"/>
            </a:br>
            <a:r>
              <a:rPr lang="en-US" sz="3200" dirty="0"/>
              <a:t>desk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2146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Build/Mix/Fix</a:t>
            </a:r>
            <a:endParaRPr lang="fr-CA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After </a:t>
            </a:r>
            <a:r>
              <a:rPr lang="en-US" sz="3200" dirty="0"/>
              <a:t>all students have the word built, teacher directs class to </a:t>
            </a:r>
            <a:r>
              <a:rPr lang="en-US" sz="3200" b="1" dirty="0">
                <a:solidFill>
                  <a:srgbClr val="FF0000"/>
                </a:solidFill>
              </a:rPr>
              <a:t>Mix</a:t>
            </a:r>
            <a:r>
              <a:rPr lang="en-US" sz="3200" dirty="0"/>
              <a:t> up the letters of the word.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Students are directed to </a:t>
            </a:r>
            <a:r>
              <a:rPr lang="en-US" sz="3200" b="1" dirty="0">
                <a:solidFill>
                  <a:srgbClr val="FF0000"/>
                </a:solidFill>
              </a:rPr>
              <a:t>Fix</a:t>
            </a:r>
            <a:r>
              <a:rPr lang="en-US" sz="3200" dirty="0"/>
              <a:t> the word by arranging the letters to spell the </a:t>
            </a:r>
            <a:r>
              <a:rPr lang="en-US" sz="3200" dirty="0" smtClean="0"/>
              <a:t>word.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Continue </a:t>
            </a:r>
            <a:r>
              <a:rPr lang="en-US" sz="3200" dirty="0"/>
              <a:t>with remaining words.</a:t>
            </a:r>
          </a:p>
        </p:txBody>
      </p:sp>
    </p:spTree>
    <p:extLst>
      <p:ext uri="{BB962C8B-B14F-4D97-AF65-F5344CB8AC3E}">
        <p14:creationId xmlns:p14="http://schemas.microsoft.com/office/powerpoint/2010/main" val="102498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Search</a:t>
            </a:r>
            <a:endParaRPr lang="fr-CA" sz="5400" b="1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Give each student a Word </a:t>
            </a:r>
            <a:r>
              <a:rPr lang="en-US" sz="3200" dirty="0"/>
              <a:t>Search </a:t>
            </a:r>
            <a:r>
              <a:rPr lang="en-US" sz="3200" dirty="0" smtClean="0"/>
              <a:t>worksheet.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Choose </a:t>
            </a:r>
            <a:r>
              <a:rPr lang="en-US" sz="3200" dirty="0"/>
              <a:t>5 words from the word wall</a:t>
            </a:r>
            <a:r>
              <a:rPr lang="en-US" sz="3200" dirty="0" smtClean="0"/>
              <a:t>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Call out word and students write at </a:t>
            </a:r>
            <a:r>
              <a:rPr lang="en-US" sz="3200" dirty="0"/>
              <a:t>bottom of worksheet</a:t>
            </a:r>
            <a:r>
              <a:rPr lang="en-US" sz="3200" dirty="0" smtClean="0"/>
              <a:t>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</a:t>
            </a:r>
            <a:r>
              <a:rPr lang="en-US" sz="3200" dirty="0"/>
              <a:t>place each word in the word search puzzle and add additional letters to fill in the </a:t>
            </a:r>
            <a:r>
              <a:rPr lang="en-US" sz="3200" dirty="0" smtClean="0"/>
              <a:t>boxes.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trade </a:t>
            </a:r>
            <a:r>
              <a:rPr lang="en-US" sz="3200" dirty="0"/>
              <a:t>Word Search </a:t>
            </a:r>
            <a:r>
              <a:rPr lang="en-US" sz="3200" dirty="0" smtClean="0"/>
              <a:t>puzzles </a:t>
            </a:r>
          </a:p>
          <a:p>
            <a:r>
              <a:rPr lang="en-US" sz="3200" dirty="0"/>
              <a:t>	</a:t>
            </a:r>
            <a:r>
              <a:rPr lang="en-US" sz="3200" dirty="0" smtClean="0"/>
              <a:t>	and complete.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1118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Making Words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An activity that will have students interact with letters and words.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Assists in developing spelling and word decoding skills.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Engaging - like a puzzle.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Procedure: 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Choose letters that are found in word wall words. </a:t>
            </a:r>
          </a:p>
          <a:p>
            <a:pPr marL="1371600" lvl="2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Students print the letters at the bottom of the </a:t>
            </a:r>
            <a:r>
              <a:rPr lang="en-US" sz="2400" b="1" dirty="0" smtClean="0"/>
              <a:t>“Making Words” </a:t>
            </a:r>
            <a:r>
              <a:rPr lang="en-US" sz="2400" dirty="0" smtClean="0"/>
              <a:t>graphic organizer. </a:t>
            </a:r>
          </a:p>
          <a:p>
            <a:pPr marL="2286000" lvl="4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Cut letters out. </a:t>
            </a:r>
          </a:p>
          <a:p>
            <a:pPr marL="2286000" lvl="4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Arrange letters to form words. </a:t>
            </a:r>
          </a:p>
          <a:p>
            <a:pPr marL="2286000" lvl="4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Print words on chart.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0897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6559" t="16558" r="41189" b="12173"/>
          <a:stretch/>
        </p:blipFill>
        <p:spPr>
          <a:xfrm>
            <a:off x="253218" y="-27295"/>
            <a:ext cx="8713147" cy="6681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8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Fun Center</a:t>
            </a:r>
            <a:endParaRPr lang="fr-CA" sz="5400" b="1" dirty="0" smtClean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An activity to have one of your guided reading groups do while you are busy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Choose 5 </a:t>
            </a:r>
            <a:r>
              <a:rPr lang="en-US" sz="3200" dirty="0"/>
              <a:t>words from the word wall and </a:t>
            </a:r>
            <a:r>
              <a:rPr lang="en-US" sz="3200" dirty="0" smtClean="0"/>
              <a:t>write </a:t>
            </a:r>
            <a:r>
              <a:rPr lang="en-US" sz="3200" dirty="0"/>
              <a:t>them on </a:t>
            </a:r>
            <a:r>
              <a:rPr lang="en-US" sz="3200" dirty="0" smtClean="0"/>
              <a:t>the board</a:t>
            </a:r>
            <a:endParaRPr lang="en-US" sz="32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Provide different materials to spell the words:</a:t>
            </a:r>
          </a:p>
          <a:p>
            <a:pPr lvl="4"/>
            <a:r>
              <a:rPr lang="en-US" sz="2400" dirty="0" smtClean="0"/>
              <a:t>*letter tiles		*</a:t>
            </a:r>
            <a:r>
              <a:rPr lang="en-US" sz="2400" dirty="0"/>
              <a:t>pasta	</a:t>
            </a:r>
            <a:r>
              <a:rPr lang="en-US" sz="2400" dirty="0" smtClean="0"/>
              <a:t>letters	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*</a:t>
            </a:r>
            <a:r>
              <a:rPr lang="en-US" sz="2400" dirty="0" smtClean="0"/>
              <a:t>stencils		*</a:t>
            </a:r>
            <a:r>
              <a:rPr lang="en-US" sz="2400" dirty="0" err="1" smtClean="0"/>
              <a:t>Wikki</a:t>
            </a:r>
            <a:r>
              <a:rPr lang="en-US" sz="2400" dirty="0" smtClean="0"/>
              <a:t> </a:t>
            </a:r>
            <a:r>
              <a:rPr lang="en-US" sz="2400" dirty="0"/>
              <a:t>Sticks</a:t>
            </a:r>
            <a:br>
              <a:rPr lang="en-US" sz="2400" dirty="0"/>
            </a:br>
            <a:r>
              <a:rPr lang="en-US" sz="2400" dirty="0"/>
              <a:t>*</a:t>
            </a:r>
            <a:r>
              <a:rPr lang="en-US" sz="2400" dirty="0" smtClean="0"/>
              <a:t>play-dough		*alphabet </a:t>
            </a:r>
            <a:r>
              <a:rPr lang="en-US" sz="2400" dirty="0"/>
              <a:t>stamps</a:t>
            </a:r>
            <a:br>
              <a:rPr lang="en-US" sz="2400" dirty="0"/>
            </a:br>
            <a:r>
              <a:rPr lang="en-US" sz="2400" dirty="0"/>
              <a:t>*magnetic </a:t>
            </a:r>
            <a:r>
              <a:rPr lang="en-US" sz="2400" dirty="0" smtClean="0"/>
              <a:t>letters	*</a:t>
            </a:r>
            <a:r>
              <a:rPr lang="en-US" sz="2400" dirty="0"/>
              <a:t>painted lima beans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5" name="Picture 2" descr="https://encrypted-tbn0.gstatic.com/images?q=tbn:ANd9GcTcWvDPWqWjjOqCHBXQc3yjCoXQg4H21k76TShVuFbgHp48g1jux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608" y="5615326"/>
            <a:ext cx="1686556" cy="112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167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9102"/>
            <a:ext cx="8229600" cy="1143000"/>
          </a:xfrm>
        </p:spPr>
        <p:txBody>
          <a:bodyPr/>
          <a:lstStyle/>
          <a:p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Ad </a:t>
            </a:r>
            <a:endParaRPr lang="en-CA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1" y="1201002"/>
            <a:ext cx="83865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CA" sz="3000" dirty="0" smtClean="0"/>
              <a:t>Divide the class into groups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CA" sz="3000" dirty="0" smtClean="0"/>
              <a:t>Each </a:t>
            </a:r>
            <a:r>
              <a:rPr lang="en-CA" sz="3000" dirty="0"/>
              <a:t>group chooses a word, and brainstorms all the possible uses of the word. </a:t>
            </a:r>
            <a:endParaRPr lang="en-CA" sz="30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CA" sz="3000" dirty="0" smtClean="0"/>
              <a:t>They </a:t>
            </a:r>
            <a:r>
              <a:rPr lang="en-CA" sz="3000" dirty="0"/>
              <a:t>create a </a:t>
            </a:r>
            <a:r>
              <a:rPr lang="en-CA" sz="3000" dirty="0" smtClean="0"/>
              <a:t>radio </a:t>
            </a:r>
            <a:r>
              <a:rPr lang="en-CA" sz="3000" dirty="0"/>
              <a:t>or television ad to ‘sell’ </a:t>
            </a:r>
            <a:r>
              <a:rPr lang="en-CA" sz="3000" dirty="0" smtClean="0"/>
              <a:t>the word and </a:t>
            </a:r>
            <a:r>
              <a:rPr lang="en-CA" sz="3000" dirty="0"/>
              <a:t>present it to the class. </a:t>
            </a:r>
            <a:endParaRPr lang="en-CA" sz="30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CA" sz="3000" b="1" dirty="0" smtClean="0"/>
              <a:t>Variation:  </a:t>
            </a:r>
            <a:r>
              <a:rPr lang="en-CA" sz="3000" dirty="0" smtClean="0"/>
              <a:t>students </a:t>
            </a:r>
            <a:r>
              <a:rPr lang="en-CA" sz="3000" dirty="0"/>
              <a:t>think of a product for which they create a radio advertisement, using </a:t>
            </a:r>
            <a:r>
              <a:rPr lang="en-CA" sz="3000" dirty="0" smtClean="0"/>
              <a:t>as </a:t>
            </a:r>
            <a:r>
              <a:rPr lang="en-CA" sz="3000" dirty="0"/>
              <a:t>many words as possible from the word wall. </a:t>
            </a:r>
            <a:endParaRPr lang="en-CA" sz="3000" dirty="0" smtClean="0"/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CA" sz="3000" dirty="0" smtClean="0"/>
              <a:t>The </a:t>
            </a:r>
            <a:r>
              <a:rPr lang="en-CA" sz="3000" dirty="0"/>
              <a:t>group avoids making direct reference to </a:t>
            </a:r>
            <a:r>
              <a:rPr lang="en-CA" sz="3000" dirty="0" smtClean="0"/>
              <a:t>the </a:t>
            </a:r>
            <a:r>
              <a:rPr lang="en-CA" sz="3000" dirty="0"/>
              <a:t>product and asks the class to guess what it is that the ad is trying to sell. </a:t>
            </a:r>
          </a:p>
        </p:txBody>
      </p:sp>
      <p:pic>
        <p:nvPicPr>
          <p:cNvPr id="14338" name="Picture 2" descr="http://writerinterrupted.com/wp-content/uploads/2013/08/Power-of-words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949" y="179102"/>
            <a:ext cx="2025876" cy="13489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700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fr-CA" sz="5400" b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 </a:t>
            </a:r>
            <a:r>
              <a:rPr lang="fr-CA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fr-CA" sz="5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fr-CA" sz="5400" b="1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fr-CA" sz="5400" b="1" dirty="0" smtClean="0">
                <a:solidFill>
                  <a:srgbClr val="99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fr-CA" sz="5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smtClean="0">
                <a:solidFill>
                  <a:srgbClr val="99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an </a:t>
            </a:r>
            <a:r>
              <a:rPr lang="en-US" sz="3200" dirty="0"/>
              <a:t>organized collection of words prominently displayed in a </a:t>
            </a:r>
            <a:r>
              <a:rPr lang="en-US" sz="3200" dirty="0" smtClean="0"/>
              <a:t>classroom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an </a:t>
            </a:r>
            <a:r>
              <a:rPr lang="en-US" sz="3200" dirty="0"/>
              <a:t>interactive tool for teaching reading and spelling to </a:t>
            </a:r>
            <a:r>
              <a:rPr lang="en-US" sz="3200" dirty="0" smtClean="0"/>
              <a:t>children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come in many </a:t>
            </a:r>
            <a:r>
              <a:rPr lang="en-US" sz="3200" dirty="0"/>
              <a:t>different </a:t>
            </a:r>
            <a:r>
              <a:rPr lang="en-US" sz="3200" dirty="0" smtClean="0"/>
              <a:t>types, including </a:t>
            </a:r>
            <a:r>
              <a:rPr lang="en-US" sz="3200" dirty="0"/>
              <a:t>high frequency words, word families, names, </a:t>
            </a:r>
            <a:r>
              <a:rPr lang="en-US" sz="3200" dirty="0" smtClean="0"/>
              <a:t>alphabet, themes (seasonal, content area)  </a:t>
            </a:r>
            <a:endParaRPr lang="en-CA" sz="3200" dirty="0"/>
          </a:p>
        </p:txBody>
      </p:sp>
    </p:spTree>
    <p:extLst>
      <p:ext uri="{BB962C8B-B14F-4D97-AF65-F5344CB8AC3E}">
        <p14:creationId xmlns:p14="http://schemas.microsoft.com/office/powerpoint/2010/main" val="313281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9102"/>
            <a:ext cx="8229600" cy="1143000"/>
          </a:xfrm>
        </p:spPr>
        <p:txBody>
          <a:bodyPr/>
          <a:lstStyle/>
          <a:p>
            <a:r>
              <a:rPr lang="en-US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Categories</a:t>
            </a:r>
            <a:endParaRPr lang="en-CA" sz="5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1" y="1201002"/>
            <a:ext cx="838654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000" dirty="0"/>
              <a:t>Students create categories and group the words from the word wall to fit those categories.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000" dirty="0"/>
              <a:t>Set the number of words that are allowed in a “miscellaneous” category and create a </a:t>
            </a:r>
          </a:p>
          <a:p>
            <a:pPr lvl="1"/>
            <a:r>
              <a:rPr lang="en-US" sz="3000" dirty="0"/>
              <a:t>maximum and minimum number of categories that can be used. </a:t>
            </a:r>
            <a:endParaRPr lang="en-US" sz="30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000" dirty="0" smtClean="0"/>
              <a:t>Could be </a:t>
            </a:r>
            <a:r>
              <a:rPr lang="en-US" sz="3000" dirty="0"/>
              <a:t>done </a:t>
            </a:r>
            <a:r>
              <a:rPr lang="en-US" sz="3000" dirty="0" smtClean="0"/>
              <a:t>individually </a:t>
            </a:r>
            <a:r>
              <a:rPr lang="en-US" sz="3000" dirty="0"/>
              <a:t>first; then students </a:t>
            </a:r>
            <a:r>
              <a:rPr lang="en-US" sz="3000" dirty="0" smtClean="0"/>
              <a:t>share/compare </a:t>
            </a:r>
            <a:r>
              <a:rPr lang="en-US" sz="3000" dirty="0"/>
              <a:t>their categories with a partner. </a:t>
            </a:r>
            <a:endParaRPr lang="en-US" sz="30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000" dirty="0" smtClean="0"/>
              <a:t>Share their </a:t>
            </a:r>
            <a:r>
              <a:rPr lang="en-US" sz="3000" dirty="0"/>
              <a:t>groups of words with the class who guess the principle behind the sorting. </a:t>
            </a:r>
          </a:p>
        </p:txBody>
      </p:sp>
    </p:spTree>
    <p:extLst>
      <p:ext uri="{BB962C8B-B14F-4D97-AF65-F5344CB8AC3E}">
        <p14:creationId xmlns:p14="http://schemas.microsoft.com/office/powerpoint/2010/main" val="93911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9102"/>
            <a:ext cx="8229600" cy="1143000"/>
          </a:xfrm>
        </p:spPr>
        <p:txBody>
          <a:bodyPr/>
          <a:lstStyle/>
          <a:p>
            <a:r>
              <a:rPr lang="en-US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Contextualization</a:t>
            </a:r>
            <a:endParaRPr lang="en-CA" sz="5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1" y="1201002"/>
            <a:ext cx="83865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</a:t>
            </a:r>
            <a:r>
              <a:rPr lang="en-US" sz="3200" dirty="0"/>
              <a:t>write about a situation in which a word wall word would be commonly used.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 student </a:t>
            </a:r>
            <a:r>
              <a:rPr lang="en-US" sz="3200" dirty="0"/>
              <a:t>reads the situation to the class, who then guess the relevant word.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Variation:  students </a:t>
            </a:r>
            <a:r>
              <a:rPr lang="en-US" sz="3200" dirty="0"/>
              <a:t>portray multiple contextual </a:t>
            </a:r>
            <a:r>
              <a:rPr lang="en-US" sz="3200" dirty="0" smtClean="0"/>
              <a:t>situations – for words with multiple meanings </a:t>
            </a:r>
            <a:endParaRPr lang="en-US" sz="32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E.g. “brackets” - something </a:t>
            </a:r>
            <a:r>
              <a:rPr lang="en-US" sz="3200" dirty="0"/>
              <a:t>that could be spoken about in both writing and construction contexts. </a:t>
            </a:r>
          </a:p>
        </p:txBody>
      </p:sp>
    </p:spTree>
    <p:extLst>
      <p:ext uri="{BB962C8B-B14F-4D97-AF65-F5344CB8AC3E}">
        <p14:creationId xmlns:p14="http://schemas.microsoft.com/office/powerpoint/2010/main" val="7349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Turn </a:t>
            </a: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What ways have you used the Word Wall in your classroom? 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7172" name="Picture 4" descr="http://robot-kingdom.com/wp-content/uploads/2013/09/Share_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223" y="3429000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86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35525" t="23088" r="35420" b="9749"/>
          <a:stretch/>
        </p:blipFill>
        <p:spPr>
          <a:xfrm>
            <a:off x="3550202" y="84721"/>
            <a:ext cx="5211662" cy="67732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itle 7"/>
          <p:cNvSpPr>
            <a:spLocks noGrp="1"/>
          </p:cNvSpPr>
          <p:nvPr>
            <p:ph type="title"/>
          </p:nvPr>
        </p:nvSpPr>
        <p:spPr>
          <a:xfrm>
            <a:off x="55360" y="659346"/>
            <a:ext cx="3275463" cy="5539309"/>
          </a:xfrm>
        </p:spPr>
        <p:txBody>
          <a:bodyPr/>
          <a:lstStyle/>
          <a:p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them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interacting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Word Wall!  </a:t>
            </a:r>
            <a:endParaRPr lang="en-CA" sz="54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38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5" name="Title 7"/>
          <p:cNvSpPr>
            <a:spLocks noGrp="1"/>
          </p:cNvSpPr>
          <p:nvPr>
            <p:ph type="title"/>
          </p:nvPr>
        </p:nvSpPr>
        <p:spPr>
          <a:xfrm>
            <a:off x="55360" y="659346"/>
            <a:ext cx="3275463" cy="5539309"/>
          </a:xfrm>
        </p:spPr>
        <p:txBody>
          <a:bodyPr/>
          <a:lstStyle/>
          <a:p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them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interacting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Word Wall!  </a:t>
            </a:r>
            <a:endParaRPr lang="en-CA" sz="5400" dirty="0">
              <a:solidFill>
                <a:srgbClr val="FF9900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875965" y="232013"/>
            <a:ext cx="5105592" cy="6730488"/>
            <a:chOff x="0" y="0"/>
            <a:chExt cx="6571615" cy="914146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571615" cy="91414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 Box 2"/>
            <p:cNvSpPr txBox="1"/>
            <p:nvPr/>
          </p:nvSpPr>
          <p:spPr>
            <a:xfrm>
              <a:off x="3924300" y="5886450"/>
              <a:ext cx="552450" cy="31432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CA" sz="16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___.</a:t>
              </a:r>
              <a:endParaRPr lang="en-CA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 Box 4"/>
            <p:cNvSpPr txBox="1"/>
            <p:nvPr/>
          </p:nvSpPr>
          <p:spPr>
            <a:xfrm>
              <a:off x="3724275" y="6858000"/>
              <a:ext cx="1047750" cy="31432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CA" sz="1600" b="1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_______.</a:t>
              </a:r>
              <a:endParaRPr lang="en-CA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67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5" name="Title 7"/>
          <p:cNvSpPr>
            <a:spLocks noGrp="1"/>
          </p:cNvSpPr>
          <p:nvPr>
            <p:ph type="title"/>
          </p:nvPr>
        </p:nvSpPr>
        <p:spPr>
          <a:xfrm>
            <a:off x="265843" y="659346"/>
            <a:ext cx="3275463" cy="5539309"/>
          </a:xfrm>
        </p:spPr>
        <p:txBody>
          <a:bodyPr/>
          <a:lstStyle/>
          <a:p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them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interacting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Word Wall!  </a:t>
            </a:r>
            <a:endParaRPr lang="en-CA" sz="5400" dirty="0">
              <a:solidFill>
                <a:srgbClr val="FF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32907" y="591800"/>
            <a:ext cx="531109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Attach </a:t>
            </a:r>
            <a:r>
              <a:rPr lang="en-US" sz="3200" dirty="0"/>
              <a:t>key words with Velcro strips or sticky </a:t>
            </a:r>
            <a:r>
              <a:rPr lang="en-US" sz="3200" dirty="0" smtClean="0"/>
              <a:t>tack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Put </a:t>
            </a:r>
            <a:r>
              <a:rPr lang="en-US" sz="3200" dirty="0"/>
              <a:t>pockets under your Wall at the children's eye level. Place copies of key words in the </a:t>
            </a:r>
            <a:r>
              <a:rPr lang="en-US" sz="3200" dirty="0" smtClean="0"/>
              <a:t>pockets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These </a:t>
            </a:r>
            <a:r>
              <a:rPr lang="en-US" sz="3200" dirty="0"/>
              <a:t>techniques allow students to go to the Wall, remove a word, use it at their desks, and return it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20801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5" name="Title 7"/>
          <p:cNvSpPr>
            <a:spLocks noGrp="1"/>
          </p:cNvSpPr>
          <p:nvPr>
            <p:ph type="title"/>
          </p:nvPr>
        </p:nvSpPr>
        <p:spPr>
          <a:xfrm>
            <a:off x="265843" y="659346"/>
            <a:ext cx="3275463" cy="5539309"/>
          </a:xfrm>
        </p:spPr>
        <p:txBody>
          <a:bodyPr/>
          <a:lstStyle/>
          <a:p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them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interacting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Word Wall!  </a:t>
            </a:r>
            <a:endParaRPr lang="en-CA" sz="5400" dirty="0">
              <a:solidFill>
                <a:srgbClr val="FF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32907" y="591800"/>
            <a:ext cx="5311093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Have students record the number of times they use the word wall words in their writing 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3200" dirty="0" smtClean="0"/>
              <a:t>Sticky notes on the words 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3200" dirty="0" smtClean="0"/>
              <a:t>Stickers on the words </a:t>
            </a:r>
            <a:endParaRPr lang="en-US" sz="32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>
                <a:hlinkClick r:id="rId4" action="ppaction://hlinkfile"/>
              </a:rPr>
              <a:t>Text talk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Hang Man 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“</a:t>
            </a:r>
            <a:r>
              <a:rPr lang="en-US" sz="3200" dirty="0"/>
              <a:t>Wheel of Fortune” </a:t>
            </a:r>
            <a:endParaRPr lang="en-US" sz="3200" dirty="0" smtClean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“</a:t>
            </a:r>
            <a:r>
              <a:rPr lang="en-US" sz="3200" dirty="0" err="1" smtClean="0">
                <a:hlinkClick r:id="rId5" action="ppaction://hlinkfile"/>
              </a:rPr>
              <a:t>Hink</a:t>
            </a:r>
            <a:r>
              <a:rPr lang="en-US" sz="3200" dirty="0" smtClean="0">
                <a:hlinkClick r:id="rId5" action="ppaction://hlinkfile"/>
              </a:rPr>
              <a:t> </a:t>
            </a:r>
            <a:r>
              <a:rPr lang="en-US" sz="3200" dirty="0">
                <a:hlinkClick r:id="rId5" action="ppaction://hlinkfile"/>
              </a:rPr>
              <a:t>Pinks” </a:t>
            </a:r>
            <a:r>
              <a:rPr lang="en-US" sz="3200" dirty="0"/>
              <a:t>– riddles with rhyming pairs </a:t>
            </a:r>
            <a:endParaRPr lang="en-US" sz="3200" dirty="0" smtClean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Jeopardy </a:t>
            </a:r>
            <a:endParaRPr lang="en-CA" sz="3200" dirty="0"/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36423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Turn </a:t>
            </a: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Wall space in classrooms is always limited!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What creative ways have you handled this?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7170" name="Picture 2" descr="http://101fundraising.org/wp-content/uploads/2013/09/yo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354" y="3705903"/>
            <a:ext cx="2661503" cy="252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253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273676" y="165456"/>
            <a:ext cx="8712558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Wall Space – No Problem! 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use </a:t>
            </a:r>
            <a:r>
              <a:rPr lang="en-US" sz="3200" dirty="0"/>
              <a:t>three-panel display </a:t>
            </a:r>
            <a:r>
              <a:rPr lang="en-US" sz="3200" dirty="0" smtClean="0"/>
              <a:t>boards or </a:t>
            </a:r>
            <a:r>
              <a:rPr lang="en-US" sz="3200" dirty="0"/>
              <a:t>foam display boards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These </a:t>
            </a:r>
            <a:r>
              <a:rPr lang="en-US" sz="3200" dirty="0"/>
              <a:t>freestanding materials don't require any wall space, and can be moved around the room and placed on tables for easy </a:t>
            </a:r>
            <a:r>
              <a:rPr lang="en-US" sz="3200" dirty="0" smtClean="0"/>
              <a:t>visibility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You can fold </a:t>
            </a:r>
            <a:r>
              <a:rPr lang="en-US" sz="3200" dirty="0"/>
              <a:t>one Word Wall down and put up another when a new student group </a:t>
            </a:r>
            <a:r>
              <a:rPr lang="en-US" sz="3200" dirty="0" smtClean="0"/>
              <a:t>arrives </a:t>
            </a:r>
            <a:r>
              <a:rPr lang="en-US" sz="3200" b="1" dirty="0" smtClean="0">
                <a:solidFill>
                  <a:srgbClr val="009900"/>
                </a:solidFill>
              </a:rPr>
              <a:t>OR</a:t>
            </a:r>
            <a:r>
              <a:rPr lang="en-US" sz="3200" dirty="0" smtClean="0"/>
              <a:t> for different seasons/subjects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Easy storage!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2050" name="Picture 2" descr="Portable Word Wall!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290" y="5013065"/>
            <a:ext cx="2139936" cy="213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34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273676" y="165456"/>
            <a:ext cx="8712558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Wall Space – No Problem! 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Portable Word Wall - Spotted in Secon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71"/>
          <a:stretch/>
        </p:blipFill>
        <p:spPr bwMode="auto">
          <a:xfrm>
            <a:off x="4801886" y="2648920"/>
            <a:ext cx="4342114" cy="35313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73676" y="1308456"/>
            <a:ext cx="4572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 take the 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ring of cards back to their desks </a:t>
            </a:r>
            <a:endParaRPr lang="en-US" sz="3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subject's vocabulary words </a:t>
            </a:r>
            <a:r>
              <a:rPr lang="en-US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in 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different color index card </a:t>
            </a:r>
            <a:r>
              <a:rPr lang="en-US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make the words easy to find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be </a:t>
            </a:r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 year after year </a:t>
            </a:r>
            <a:r>
              <a:rPr lang="en-US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endParaRPr lang="en-CA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56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Benefits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Walls teach </a:t>
            </a:r>
            <a:r>
              <a:rPr lang="en-US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children </a:t>
            </a:r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to: </a:t>
            </a:r>
          </a:p>
          <a:p>
            <a:endParaRPr lang="en-US" sz="8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recognize </a:t>
            </a:r>
            <a:r>
              <a:rPr lang="en-US" sz="3200" dirty="0"/>
              <a:t>and spell high frequency </a:t>
            </a:r>
            <a:r>
              <a:rPr lang="en-US" sz="3200" dirty="0" smtClean="0"/>
              <a:t>words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see </a:t>
            </a:r>
            <a:r>
              <a:rPr lang="en-US" sz="3200" dirty="0"/>
              <a:t>patterns and relationship in words </a:t>
            </a:r>
            <a:endParaRPr lang="en-US" sz="3200" dirty="0" smtClean="0"/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build</a:t>
            </a:r>
            <a:r>
              <a:rPr lang="en-US" sz="3200" dirty="0"/>
              <a:t> phonemic awareness </a:t>
            </a:r>
            <a:r>
              <a:rPr lang="en-US" sz="3200" dirty="0" smtClean="0"/>
              <a:t>skills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apply </a:t>
            </a:r>
            <a:r>
              <a:rPr lang="en-US" sz="3200" dirty="0"/>
              <a:t>phonics </a:t>
            </a:r>
            <a:r>
              <a:rPr lang="en-US" sz="3200" dirty="0" smtClean="0"/>
              <a:t>rules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recognize content area words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8841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824248" y="1318789"/>
            <a:ext cx="761141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CA" sz="3200" dirty="0" smtClean="0"/>
              <a:t>A great alternate to the traditional word wall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Wonderful if you have limited wall space in your classroom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Perfect for students on the move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Available commercially </a:t>
            </a:r>
          </a:p>
          <a:p>
            <a:pPr lvl="1"/>
            <a:r>
              <a:rPr lang="en-US" sz="3200" dirty="0"/>
              <a:t> </a:t>
            </a:r>
            <a:r>
              <a:rPr lang="en-US" sz="3200" dirty="0" smtClean="0"/>
              <a:t>(check Teacher’s Trunk)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M</a:t>
            </a:r>
            <a:r>
              <a:rPr lang="en-US" sz="3200" dirty="0" smtClean="0"/>
              <a:t>ake your own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CA" sz="24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Portable Word Walls </a:t>
            </a:r>
            <a:endParaRPr lang="en-CA" sz="5400" dirty="0">
              <a:solidFill>
                <a:srgbClr val="FF9900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35052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4098" name="Picture 2" descr="Portable Word W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947" y="4087596"/>
            <a:ext cx="2669038" cy="266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517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Portable Word Walls </a:t>
            </a:r>
            <a:endParaRPr lang="en-CA" sz="5400" dirty="0">
              <a:solidFill>
                <a:srgbClr val="FF9900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1031" name="Picture 2" descr="http://1.bp.blogspot.com/-y1E3jpzP5PM/T1TVQx_LsQI/AAAAAAAAAr4/ebirVQRz5-o/s320/word+folder+cover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32" y="2064019"/>
            <a:ext cx="3513351" cy="36740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35052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11" name="Picture 10" descr="http://3.bp.blogspot.com/-DUbd_jWOFZg/T1TV9V_4_4I/AAAAAAAAAsA/x2sNowF7P_M/s320/word+folder+inside.jpg">
            <a:hlinkClick r:id="rId6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974" y="2143631"/>
            <a:ext cx="4858603" cy="3456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129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Portable Word Walls </a:t>
            </a:r>
            <a:endParaRPr lang="en-CA" sz="5400" dirty="0">
              <a:solidFill>
                <a:srgbClr val="FF9900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35052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10" t="11906" r="36234" b="15071"/>
          <a:stretch/>
        </p:blipFill>
        <p:spPr>
          <a:xfrm>
            <a:off x="4277981" y="2294435"/>
            <a:ext cx="4647655" cy="35964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586" y="1584256"/>
            <a:ext cx="794664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Portable </a:t>
            </a: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 Wall </a:t>
            </a: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made </a:t>
            </a: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 </a:t>
            </a: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of: 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3200" dirty="0" err="1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Dolch</a:t>
            </a: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 </a:t>
            </a:r>
            <a:endParaRPr lang="en-US" sz="3200" dirty="0" smtClean="0">
              <a:solidFill>
                <a:srgbClr val="2020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(PP-Gr. 1) 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3200" dirty="0" err="1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Fountas</a:t>
            </a: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200" dirty="0" err="1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Pinnell</a:t>
            </a: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2"/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</a:t>
            </a: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Frequency </a:t>
            </a:r>
            <a:endParaRPr lang="en-US" sz="3200" dirty="0" smtClean="0">
              <a:solidFill>
                <a:srgbClr val="2020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 </a:t>
            </a: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K-1) 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</a:t>
            </a: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sz="3200" dirty="0" err="1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Sitton</a:t>
            </a: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dirty="0" smtClean="0">
              <a:solidFill>
                <a:srgbClr val="2020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</a:t>
            </a:r>
            <a:r>
              <a:rPr lang="en-US" sz="3200" dirty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Frequency </a:t>
            </a:r>
            <a:endParaRPr lang="en-US" sz="3200" dirty="0" smtClean="0">
              <a:solidFill>
                <a:srgbClr val="2020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>
                <a:solidFill>
                  <a:srgbClr val="202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of the handout package</a:t>
            </a:r>
            <a:endParaRPr lang="en-CA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23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766293" y="1318789"/>
            <a:ext cx="761141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To </a:t>
            </a:r>
            <a:r>
              <a:rPr lang="en-US" sz="3200" dirty="0"/>
              <a:t>make the word wall list stand out, </a:t>
            </a:r>
            <a:r>
              <a:rPr lang="en-US" sz="3200" dirty="0" smtClean="0"/>
              <a:t>provide </a:t>
            </a:r>
            <a:r>
              <a:rPr lang="en-US" sz="3200" dirty="0"/>
              <a:t>an </a:t>
            </a:r>
            <a:r>
              <a:rPr lang="en-US" sz="3200" dirty="0">
                <a:hlinkClick r:id="rId4" action="ppaction://hlinkfile"/>
              </a:rPr>
              <a:t>organizational handout </a:t>
            </a:r>
            <a:r>
              <a:rPr lang="en-US" sz="3200" dirty="0"/>
              <a:t>that students glue to three-holed construction paper.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The construction paper fits into a binder, but sticks out a </a:t>
            </a:r>
            <a:endParaRPr lang="en-US" sz="3200" dirty="0" smtClean="0"/>
          </a:p>
          <a:p>
            <a:pPr lvl="1"/>
            <a:r>
              <a:rPr lang="en-US" sz="3200" dirty="0" smtClean="0"/>
              <a:t> little </a:t>
            </a:r>
            <a:r>
              <a:rPr lang="en-US" sz="3200" dirty="0"/>
              <a:t>more than regular </a:t>
            </a:r>
            <a:endParaRPr lang="en-US" sz="3200" dirty="0" smtClean="0"/>
          </a:p>
          <a:p>
            <a:pPr lvl="1"/>
            <a:r>
              <a:rPr lang="en-US" sz="3200" dirty="0" smtClean="0"/>
              <a:t> paper</a:t>
            </a:r>
            <a:r>
              <a:rPr lang="en-US" sz="3200" dirty="0"/>
              <a:t>, thus making the </a:t>
            </a:r>
            <a:endParaRPr lang="en-US" sz="3200" dirty="0" smtClean="0"/>
          </a:p>
          <a:p>
            <a:pPr lvl="1"/>
            <a:r>
              <a:rPr lang="en-US" sz="3200" dirty="0"/>
              <a:t> </a:t>
            </a:r>
            <a:r>
              <a:rPr lang="en-US" sz="3200" dirty="0" smtClean="0"/>
              <a:t>word </a:t>
            </a:r>
            <a:r>
              <a:rPr lang="en-US" sz="3200" dirty="0"/>
              <a:t>wall list easily </a:t>
            </a:r>
            <a:endParaRPr lang="en-US" sz="3200" dirty="0" smtClean="0"/>
          </a:p>
          <a:p>
            <a:pPr lvl="1"/>
            <a:r>
              <a:rPr lang="en-US" sz="3200" dirty="0"/>
              <a:t> </a:t>
            </a:r>
            <a:r>
              <a:rPr lang="en-US" sz="3200" dirty="0" smtClean="0"/>
              <a:t>accessible</a:t>
            </a:r>
            <a:endParaRPr lang="en-US" sz="32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Portable  Word Walls </a:t>
            </a:r>
            <a:endParaRPr lang="en-CA" sz="5400" dirty="0">
              <a:solidFill>
                <a:srgbClr val="FF9900"/>
              </a:solidFill>
            </a:endParaRPr>
          </a:p>
        </p:txBody>
      </p:sp>
      <p:pic>
        <p:nvPicPr>
          <p:cNvPr id="3074" name="Picture 2" descr="One page word collector, Portable Word Wall Freebie!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504" y="4121298"/>
            <a:ext cx="2444537" cy="3168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075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Portable Word Walls </a:t>
            </a:r>
            <a:endParaRPr lang="en-CA" sz="5400" dirty="0">
              <a:solidFill>
                <a:srgbClr val="FF9900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35052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" name="Rectangle 1"/>
          <p:cNvSpPr/>
          <p:nvPr/>
        </p:nvSpPr>
        <p:spPr>
          <a:xfrm>
            <a:off x="846161" y="1417639"/>
            <a:ext cx="8297839" cy="359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36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800" u="sng" dirty="0" smtClean="0">
              <a:solidFill>
                <a:srgbClr val="0563C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  <a:hlinkClick r:id="rId4"/>
            </a:endParaRPr>
          </a:p>
          <a:p>
            <a:pPr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800" u="sng" dirty="0" smtClean="0">
              <a:solidFill>
                <a:srgbClr val="0563C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  <a:hlinkClick r:id="rId4"/>
            </a:endParaRPr>
          </a:p>
          <a:p>
            <a:pPr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u="sng" dirty="0" smtClean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http</a:t>
            </a:r>
            <a:r>
              <a:rPr lang="en-US" sz="28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://literacygarden.com/personal-word-walls/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marL="1028700" lvl="1" indent="-5715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different 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themes </a:t>
            </a: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available </a:t>
            </a:r>
          </a:p>
          <a:p>
            <a:pPr marL="1028700" lvl="1" indent="-5715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$2-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$3 on </a:t>
            </a:r>
            <a:r>
              <a:rPr lang="en-US" sz="3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TpT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CA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246" name="Picture 6" descr="http://business.pinterest.com/assets/img/brand/pinterest_logo_re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58" y="1609908"/>
            <a:ext cx="3980929" cy="173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60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766293" y="1318789"/>
            <a:ext cx="761141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600" dirty="0" smtClean="0"/>
              <a:t>Another idea: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/>
              <a:t>Students “borrow” the word wall “books” and return when done </a:t>
            </a:r>
            <a:endParaRPr lang="en-CA" sz="24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Portable Word Walls </a:t>
            </a:r>
            <a:endParaRPr lang="en-CA" sz="5400" dirty="0">
              <a:solidFill>
                <a:srgbClr val="FF9900"/>
              </a:solidFill>
            </a:endParaRPr>
          </a:p>
        </p:txBody>
      </p:sp>
      <p:pic>
        <p:nvPicPr>
          <p:cNvPr id="7" name="Picture 6" descr="https://encrypted-tbn2.gstatic.com/images?q=tbn:ANd9GcT0xATfo-T9hHnMzd5XpxvYo-knRomFSAeF0PmtJW4ZsDCLZKZZ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15470"/>
            <a:ext cx="4304233" cy="31996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Portable word wall for the classroom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526" y="2076212"/>
            <a:ext cx="3761161" cy="32782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91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err="1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fr-CA" sz="54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err="1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fr-CA" sz="5400" b="1" dirty="0" err="1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fr-CA" sz="5400" b="1" dirty="0" err="1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fr-CA" sz="5400" b="1" dirty="0" err="1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err="1" smtClean="0">
                <a:solidFill>
                  <a:srgbClr val="99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err="1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err="1" smtClean="0">
                <a:solidFill>
                  <a:srgbClr val="99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fr-CA" sz="54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err="1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word wall reading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portfolio of </a:t>
            </a:r>
            <a:r>
              <a:rPr lang="en-US" sz="3200" dirty="0" smtClean="0"/>
              <a:t>work </a:t>
            </a:r>
            <a:r>
              <a:rPr lang="en-US" sz="3200" dirty="0"/>
              <a:t>to show progress through year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assessment rubrics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spelling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anecdotal records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observations by teachers</a:t>
            </a:r>
          </a:p>
        </p:txBody>
      </p:sp>
    </p:spTree>
    <p:extLst>
      <p:ext uri="{BB962C8B-B14F-4D97-AF65-F5344CB8AC3E}">
        <p14:creationId xmlns:p14="http://schemas.microsoft.com/office/powerpoint/2010/main" val="276363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824248" y="1318789"/>
            <a:ext cx="761141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CA" sz="3200" dirty="0">
                <a:hlinkClick r:id="rId4"/>
              </a:rPr>
              <a:t>http://</a:t>
            </a:r>
            <a:r>
              <a:rPr lang="en-CA" sz="3200" dirty="0" smtClean="0">
                <a:hlinkClick r:id="rId4"/>
              </a:rPr>
              <a:t>www.teachnet.com/lesson/langarts/wordwall062599.html</a:t>
            </a:r>
            <a:endParaRPr lang="en-CA" sz="3200" dirty="0" smtClean="0"/>
          </a:p>
          <a:p>
            <a:endParaRPr lang="en-CA" sz="8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CA" sz="3200" dirty="0">
                <a:hlinkClick r:id="rId5"/>
              </a:rPr>
              <a:t>http://olc.spsd.sk.ca/de/pd/instr/strats/wordwall</a:t>
            </a:r>
            <a:r>
              <a:rPr lang="en-CA" sz="3200" dirty="0" smtClean="0">
                <a:hlinkClick r:id="rId5"/>
              </a:rPr>
              <a:t>/</a:t>
            </a:r>
            <a:endParaRPr lang="en-CA" sz="3200" dirty="0" smtClean="0"/>
          </a:p>
          <a:p>
            <a:endParaRPr lang="en-CA" sz="8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CA" sz="3200" dirty="0">
                <a:hlinkClick r:id="rId6"/>
              </a:rPr>
              <a:t>http://</a:t>
            </a:r>
            <a:r>
              <a:rPr lang="en-CA" sz="3200" dirty="0" smtClean="0">
                <a:hlinkClick r:id="rId6"/>
              </a:rPr>
              <a:t>www.scholastic.com/teachers/article/word-walls-work</a:t>
            </a:r>
            <a:endParaRPr lang="en-CA" sz="32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CA" sz="3200" dirty="0">
                <a:hlinkClick r:id="rId7"/>
              </a:rPr>
              <a:t>http://curriculum.org/storage/108/1278503618wordwalls.pdf</a:t>
            </a:r>
            <a:endParaRPr lang="en-US" sz="32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err="1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err="1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fr-CA" sz="54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err="1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err="1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fr-CA" sz="5400" b="1" dirty="0" err="1" smtClean="0">
                <a:solidFill>
                  <a:srgbClr val="99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err="1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en-CA" sz="5400" dirty="0"/>
          </a:p>
        </p:txBody>
      </p:sp>
    </p:spTree>
    <p:extLst>
      <p:ext uri="{BB962C8B-B14F-4D97-AF65-F5344CB8AC3E}">
        <p14:creationId xmlns:p14="http://schemas.microsoft.com/office/powerpoint/2010/main" val="20502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58" y="-90152"/>
            <a:ext cx="9311426" cy="7610934"/>
          </a:xfrm>
        </p:spPr>
      </p:pic>
      <p:sp>
        <p:nvSpPr>
          <p:cNvPr id="6" name="TextBox 5"/>
          <p:cNvSpPr txBox="1"/>
          <p:nvPr/>
        </p:nvSpPr>
        <p:spPr>
          <a:xfrm>
            <a:off x="824248" y="1318789"/>
            <a:ext cx="761141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dirty="0" smtClean="0"/>
              <a:t>Pat Cunningham: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Classrooms </a:t>
            </a:r>
            <a:r>
              <a:rPr lang="en-CA" sz="2400" u="sng" dirty="0"/>
              <a:t>That Work: They Can All Read and Write</a:t>
            </a:r>
            <a:r>
              <a:rPr lang="en-CA" sz="2400" dirty="0"/>
              <a:t>. 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Making Words</a:t>
            </a:r>
            <a:endParaRPr lang="en-CA" sz="2400" dirty="0" smtClean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Making </a:t>
            </a:r>
            <a:r>
              <a:rPr lang="en-CA" sz="2400" u="sng" dirty="0"/>
              <a:t>More Big Words</a:t>
            </a:r>
            <a:r>
              <a:rPr lang="en-CA" sz="2400" dirty="0"/>
              <a:t>. </a:t>
            </a:r>
            <a:endParaRPr lang="en-CA" sz="2400" dirty="0" smtClean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Making </a:t>
            </a:r>
            <a:r>
              <a:rPr lang="en-CA" sz="2400" u="sng" dirty="0"/>
              <a:t>More Words</a:t>
            </a:r>
            <a:r>
              <a:rPr lang="en-CA" sz="2400" dirty="0"/>
              <a:t>. Carthage, </a:t>
            </a:r>
            <a:endParaRPr lang="en-CA" sz="2400" dirty="0" smtClean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Month </a:t>
            </a:r>
            <a:r>
              <a:rPr lang="en-CA" sz="2400" u="sng" dirty="0"/>
              <a:t>By Month Phonics for First Grade</a:t>
            </a:r>
            <a:r>
              <a:rPr lang="en-CA" sz="2400" dirty="0"/>
              <a:t>. </a:t>
            </a:r>
            <a:endParaRPr lang="en-CA" sz="2400" dirty="0" smtClean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Month </a:t>
            </a:r>
            <a:r>
              <a:rPr lang="en-CA" sz="2400" u="sng" dirty="0"/>
              <a:t>By Month Phonics for Second Grade</a:t>
            </a:r>
            <a:r>
              <a:rPr lang="en-CA" sz="2400" dirty="0"/>
              <a:t>. </a:t>
            </a:r>
            <a:endParaRPr lang="en-CA" sz="2400" dirty="0" smtClean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Month </a:t>
            </a:r>
            <a:r>
              <a:rPr lang="en-CA" sz="2400" u="sng" dirty="0"/>
              <a:t>By Month Phonics for </a:t>
            </a:r>
            <a:r>
              <a:rPr lang="en-CA" sz="2400" u="sng" dirty="0" smtClean="0"/>
              <a:t>Third Grade</a:t>
            </a:r>
            <a:r>
              <a:rPr lang="en-CA" sz="2400" dirty="0" smtClean="0"/>
              <a:t>. 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Month By Month Phonics for Upper Grades</a:t>
            </a:r>
            <a:r>
              <a:rPr lang="en-CA" sz="2400" dirty="0" smtClean="0"/>
              <a:t>. 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The </a:t>
            </a:r>
            <a:r>
              <a:rPr lang="en-CA" sz="2400" u="sng" dirty="0"/>
              <a:t>Teacher's Guide To The Four Blocks</a:t>
            </a:r>
            <a:r>
              <a:rPr lang="en-CA" sz="2400" dirty="0" smtClean="0"/>
              <a:t>.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CA" sz="2400" u="sng" dirty="0" smtClean="0"/>
              <a:t>Word </a:t>
            </a:r>
            <a:r>
              <a:rPr lang="en-CA" sz="2400" u="sng" dirty="0"/>
              <a:t>Wall Plus For Second Grade</a:t>
            </a:r>
            <a:r>
              <a:rPr lang="en-CA" sz="2400" dirty="0"/>
              <a:t>. 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en-CA" sz="5400" dirty="0"/>
          </a:p>
        </p:txBody>
      </p:sp>
    </p:spTree>
    <p:extLst>
      <p:ext uri="{BB962C8B-B14F-4D97-AF65-F5344CB8AC3E}">
        <p14:creationId xmlns:p14="http://schemas.microsoft.com/office/powerpoint/2010/main" val="94507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 bwMode="auto">
          <a:xfrm>
            <a:off x="457200" y="609600"/>
            <a:ext cx="82296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CA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PWIM</a:t>
            </a:r>
          </a:p>
        </p:txBody>
      </p:sp>
      <p:sp>
        <p:nvSpPr>
          <p:cNvPr id="6" name="Sous-titre 2"/>
          <p:cNvSpPr txBox="1">
            <a:spLocks/>
          </p:cNvSpPr>
          <p:nvPr/>
        </p:nvSpPr>
        <p:spPr bwMode="auto">
          <a:xfrm>
            <a:off x="914400" y="2252444"/>
            <a:ext cx="7315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Picture Word </a:t>
            </a: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Inductive </a:t>
            </a: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Model </a:t>
            </a:r>
            <a:endParaRPr lang="en-CA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63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Benefits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6293" y="1142984"/>
            <a:ext cx="761141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walls can 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used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endParaRPr lang="en-US" sz="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to </a:t>
            </a:r>
            <a:r>
              <a:rPr lang="en-US" sz="3200" dirty="0"/>
              <a:t>support the teaching of important general principals about words and how they work.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to </a:t>
            </a:r>
            <a:r>
              <a:rPr lang="en-US" sz="3200" dirty="0"/>
              <a:t>foster reading and </a:t>
            </a:r>
            <a:r>
              <a:rPr lang="en-US" sz="3200" dirty="0" smtClean="0"/>
              <a:t>writing.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to take away the “permission to forget </a:t>
            </a:r>
            <a:r>
              <a:rPr lang="en-US" sz="3200" dirty="0" smtClean="0">
                <a:sym typeface="Wingdings" panose="05000000000000000000" pitchFamily="2" charset="2"/>
              </a:rPr>
              <a:t>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>
                <a:sym typeface="Wingdings" panose="05000000000000000000" pitchFamily="2" charset="2"/>
              </a:rPr>
              <a:t>build vocabulary</a:t>
            </a:r>
            <a:r>
              <a:rPr lang="en-US" sz="3600" dirty="0">
                <a:sym typeface="Wingdings" panose="05000000000000000000" pitchFamily="2" charset="2"/>
              </a:rPr>
              <a:t>	</a:t>
            </a:r>
            <a:r>
              <a:rPr lang="en-US" sz="3600" dirty="0" smtClean="0">
                <a:sym typeface="Wingdings" panose="05000000000000000000" pitchFamily="2" charset="2"/>
              </a:rPr>
              <a:t>			</a:t>
            </a:r>
          </a:p>
          <a:p>
            <a:pPr lvl="1"/>
            <a:r>
              <a:rPr lang="en-US" sz="3600" dirty="0">
                <a:sym typeface="Wingdings" panose="05000000000000000000" pitchFamily="2" charset="2"/>
              </a:rPr>
              <a:t>	</a:t>
            </a:r>
            <a:r>
              <a:rPr lang="en-US" sz="3600" dirty="0" smtClean="0">
                <a:sym typeface="Wingdings" panose="05000000000000000000" pitchFamily="2" charset="2"/>
              </a:rPr>
              <a:t>	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82988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</a:t>
            </a:r>
            <a:r>
              <a:rPr lang="fr-C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fr-CA" sz="5400" b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 </a:t>
            </a:r>
            <a:r>
              <a:rPr lang="fr-CA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fr-CA" sz="5400" b="1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fr-CA" sz="5400" b="1" dirty="0" smtClean="0">
                <a:solidFill>
                  <a:srgbClr val="99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fr-CA" sz="5400" b="1" dirty="0" smtClean="0">
                <a:solidFill>
                  <a:srgbClr val="99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 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Developed by Emily F. Calhoun in 1998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uses pictures containing familiar objects, actions and scenes to draw out words from children’s listening and speaking </a:t>
            </a:r>
            <a:r>
              <a:rPr lang="en-US" sz="3200" dirty="0" smtClean="0"/>
              <a:t>vocabularies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6065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</a:t>
            </a:r>
            <a:r>
              <a:rPr lang="fr-C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fr-CA" sz="5400" b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 </a:t>
            </a:r>
            <a:r>
              <a:rPr lang="fr-CA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fr-CA" sz="5400" b="1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fr-CA" sz="5400" b="1" dirty="0" smtClean="0">
                <a:solidFill>
                  <a:srgbClr val="99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fr-CA" sz="5400" b="1" dirty="0" smtClean="0">
                <a:solidFill>
                  <a:srgbClr val="99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 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helps </a:t>
            </a:r>
            <a:r>
              <a:rPr lang="en-US" sz="3200" dirty="0"/>
              <a:t>students add words to their sight reading vocabulary, as well as their writing </a:t>
            </a:r>
            <a:r>
              <a:rPr lang="en-US" sz="3200" dirty="0" smtClean="0"/>
              <a:t>vocabulary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also helps students discover </a:t>
            </a:r>
            <a:r>
              <a:rPr lang="en-US" sz="3200" dirty="0"/>
              <a:t>phonetic and structural principles present in those </a:t>
            </a:r>
            <a:r>
              <a:rPr lang="en-US" sz="3200" dirty="0" smtClean="0"/>
              <a:t>words</a:t>
            </a:r>
            <a:endParaRPr lang="en-US" sz="3200" dirty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develops critical thinking and observation skills </a:t>
            </a:r>
          </a:p>
        </p:txBody>
      </p:sp>
    </p:spTree>
    <p:extLst>
      <p:ext uri="{BB962C8B-B14F-4D97-AF65-F5344CB8AC3E}">
        <p14:creationId xmlns:p14="http://schemas.microsoft.com/office/powerpoint/2010/main" val="330743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</a:t>
            </a:r>
            <a:r>
              <a:rPr lang="fr-C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fr-CA" sz="5400" b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CA" sz="5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 </a:t>
            </a:r>
            <a:r>
              <a:rPr lang="fr-CA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fr-CA" sz="5400" b="1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fr-CA" sz="5400" b="1" dirty="0" smtClean="0">
                <a:solidFill>
                  <a:srgbClr val="99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fr-CA" sz="5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fr-CA" sz="5400" b="1" dirty="0" smtClean="0">
                <a:solidFill>
                  <a:srgbClr val="99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fr-CA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fr-CA" sz="54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</a:t>
            </a: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fr-CA" sz="5400" b="1" dirty="0" smtClean="0">
                <a:solidFill>
                  <a:srgbClr val="308A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fr-C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fr-C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can be used: 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after reading a book 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when beginning a new science or SS unit </a:t>
            </a:r>
          </a:p>
          <a:p>
            <a:pPr marL="1028700" lvl="1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when learning a new concept in math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1960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</a:t>
            </a: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Works</a:t>
            </a:r>
            <a:endParaRPr lang="fr-CA" sz="54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Words are ‘shaken out’ or listed by the </a:t>
            </a:r>
            <a:r>
              <a:rPr lang="en-US" sz="3200" dirty="0" smtClean="0"/>
              <a:t>picture </a:t>
            </a:r>
            <a:r>
              <a:rPr lang="en-US" sz="3200" dirty="0"/>
              <a:t>by the students</a:t>
            </a:r>
            <a:r>
              <a:rPr lang="en-US" sz="3200" dirty="0" smtClean="0"/>
              <a:t>.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“Shaking out” refers to: </a:t>
            </a:r>
          </a:p>
          <a:p>
            <a:pPr marL="1028700" lvl="1" indent="-571500">
              <a:buFont typeface="Courier New" panose="02070309020205020404" pitchFamily="49" charset="0"/>
              <a:buChar char="o"/>
            </a:pPr>
            <a:r>
              <a:rPr lang="en-US" sz="3200" dirty="0" smtClean="0"/>
              <a:t>identifying objects </a:t>
            </a:r>
          </a:p>
          <a:p>
            <a:pPr marL="1028700" lvl="1" indent="-571500">
              <a:buFont typeface="Courier New" panose="02070309020205020404" pitchFamily="49" charset="0"/>
              <a:buChar char="o"/>
            </a:pPr>
            <a:r>
              <a:rPr lang="en-US" sz="3200" dirty="0" smtClean="0"/>
              <a:t>identifying actions </a:t>
            </a:r>
          </a:p>
          <a:p>
            <a:pPr marL="1028700" lvl="1" indent="-571500">
              <a:buFont typeface="Courier New" panose="02070309020205020404" pitchFamily="49" charset="0"/>
              <a:buChar char="o"/>
            </a:pPr>
            <a:r>
              <a:rPr lang="en-US" sz="3200" dirty="0" smtClean="0"/>
              <a:t>identifying qualities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Words are listed around the picture in a web-like fashion </a:t>
            </a:r>
          </a:p>
        </p:txBody>
      </p:sp>
    </p:spTree>
    <p:extLst>
      <p:ext uri="{BB962C8B-B14F-4D97-AF65-F5344CB8AC3E}">
        <p14:creationId xmlns:p14="http://schemas.microsoft.com/office/powerpoint/2010/main" val="273027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</a:t>
            </a: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Works</a:t>
            </a:r>
            <a:endParaRPr lang="fr-CA" sz="54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Words are placed on word cards.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Words are categorized and read and reread as a class over a few days.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can be given their own set of word cards.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Individual set of word cards assist the students in writing </a:t>
            </a:r>
            <a:r>
              <a:rPr lang="en-US" sz="3200" dirty="0"/>
              <a:t>and </a:t>
            </a:r>
            <a:r>
              <a:rPr lang="en-US" sz="3200" dirty="0" smtClean="0"/>
              <a:t>reading </a:t>
            </a:r>
            <a:r>
              <a:rPr lang="en-US" sz="3200" dirty="0"/>
              <a:t>sentences using the words. 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30086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</a:t>
            </a: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Works</a:t>
            </a:r>
            <a:endParaRPr lang="fr-CA" sz="54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Then</a:t>
            </a:r>
            <a:r>
              <a:rPr lang="en-US" sz="3200" dirty="0"/>
              <a:t>, depending on the grade level, the sentences are categorized and formed into paragraphs. </a:t>
            </a:r>
            <a:endParaRPr lang="en-US" sz="3200" dirty="0" smtClean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The </a:t>
            </a:r>
            <a:r>
              <a:rPr lang="en-US" sz="3200" dirty="0"/>
              <a:t>students then write </a:t>
            </a:r>
            <a:r>
              <a:rPr lang="en-US" sz="3200" dirty="0" smtClean="0"/>
              <a:t>paragraphs.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The strength of using this strategy from K to grade 6 is that it will help build students’ vocabulary and writing abilities.</a:t>
            </a:r>
          </a:p>
        </p:txBody>
      </p:sp>
    </p:spTree>
    <p:extLst>
      <p:ext uri="{BB962C8B-B14F-4D97-AF65-F5344CB8AC3E}">
        <p14:creationId xmlns:p14="http://schemas.microsoft.com/office/powerpoint/2010/main" val="307039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Advantages of PWIM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emphasizes </a:t>
            </a:r>
            <a:r>
              <a:rPr lang="en-US" sz="3200" dirty="0"/>
              <a:t>phonics, grammar, mechanics, and usage of Standard </a:t>
            </a:r>
            <a:r>
              <a:rPr lang="en-US" sz="3200" dirty="0" smtClean="0"/>
              <a:t>English.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Pictures </a:t>
            </a:r>
            <a:r>
              <a:rPr lang="en-US" sz="3200" dirty="0"/>
              <a:t>provide concrete referents for the learning of new words, phrases, and </a:t>
            </a:r>
            <a:r>
              <a:rPr lang="en-US" sz="3200" dirty="0" smtClean="0"/>
              <a:t>sentences.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picture word chart serves as an immediate reference to enable students to add these words to their </a:t>
            </a:r>
            <a:endParaRPr lang="en-US" sz="3200" dirty="0" smtClean="0"/>
          </a:p>
          <a:p>
            <a:r>
              <a:rPr lang="en-US" sz="3200" dirty="0"/>
              <a:t>	</a:t>
            </a:r>
            <a:r>
              <a:rPr lang="en-US" sz="3200" dirty="0" smtClean="0"/>
              <a:t>	sight </a:t>
            </a:r>
            <a:r>
              <a:rPr lang="en-US" sz="3200" dirty="0"/>
              <a:t>vocabulary.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lvl="4"/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6927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Advantages of PWIM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teacher </a:t>
            </a:r>
            <a:r>
              <a:rPr lang="en-US" sz="3200" dirty="0"/>
              <a:t>can choose to emphasize almost any sound and symbol relationship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Students can see the </a:t>
            </a:r>
            <a:r>
              <a:rPr lang="en-US" sz="3200" dirty="0"/>
              <a:t>patterns and relationships of the English </a:t>
            </a:r>
            <a:r>
              <a:rPr lang="en-US" sz="3200" dirty="0" smtClean="0"/>
              <a:t>language - apply </a:t>
            </a:r>
            <a:r>
              <a:rPr lang="en-US" sz="3200" dirty="0"/>
              <a:t>this learning to newly </a:t>
            </a:r>
            <a:r>
              <a:rPr lang="en-US" sz="3200" dirty="0" smtClean="0"/>
              <a:t>encountered </a:t>
            </a:r>
            <a:r>
              <a:rPr lang="en-US" sz="3200" dirty="0"/>
              <a:t>words.</a:t>
            </a:r>
          </a:p>
          <a:p>
            <a:pPr lvl="4"/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7140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Advantages of PWIM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Students hear and see words spelled correctly and participate in the correct spelling and </a:t>
            </a:r>
            <a:r>
              <a:rPr lang="en-US" sz="3200" dirty="0" smtClean="0"/>
              <a:t>writing.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Learners </a:t>
            </a:r>
            <a:r>
              <a:rPr lang="en-US" sz="3200" dirty="0"/>
              <a:t>benefit from the teacher modeling of the key words and concepts. </a:t>
            </a: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With practice</a:t>
            </a:r>
            <a:r>
              <a:rPr lang="en-US" sz="3200" dirty="0"/>
              <a:t>, </a:t>
            </a:r>
            <a:r>
              <a:rPr lang="en-US" sz="3200" dirty="0" smtClean="0"/>
              <a:t>students </a:t>
            </a:r>
            <a:r>
              <a:rPr lang="en-US" sz="3200" dirty="0"/>
              <a:t>can begin to learn how to create sentences and paragraphs related to the subject </a:t>
            </a:r>
            <a:endParaRPr lang="en-US" sz="3200" dirty="0" smtClean="0"/>
          </a:p>
          <a:p>
            <a:r>
              <a:rPr lang="en-US" sz="3200" dirty="0"/>
              <a:t>	</a:t>
            </a:r>
            <a:r>
              <a:rPr lang="en-US" sz="3200" dirty="0" smtClean="0"/>
              <a:t>	under </a:t>
            </a:r>
            <a:r>
              <a:rPr lang="en-US" sz="3200" dirty="0"/>
              <a:t>study.</a:t>
            </a:r>
          </a:p>
          <a:p>
            <a:pPr lvl="4"/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3366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Advantages of PWIM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Perhaps the biggest advantage of PWIM is that of the role of the teacher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In a deductive classroom, the teacher conducts lessons by introducing and explaining concepts to students, and then expecting students to complete tasks to practice the concepts; this approach is very teacher-</a:t>
            </a:r>
            <a:r>
              <a:rPr lang="en-US" sz="3200" dirty="0" err="1"/>
              <a:t>centred</a:t>
            </a:r>
            <a:r>
              <a:rPr lang="en-US" sz="3200" dirty="0"/>
              <a:t>. </a:t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1081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Benefits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6293" y="1142984"/>
            <a:ext cx="761141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walls can </a:t>
            </a:r>
            <a:r>
              <a:rPr lang="en-US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used</a:t>
            </a:r>
            <a:r>
              <a:rPr lang="en-US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endParaRPr lang="en-US" sz="800" dirty="0" smtClean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to </a:t>
            </a:r>
            <a:r>
              <a:rPr lang="en-US" sz="3200" dirty="0"/>
              <a:t>promote independence on the part of young students as they work with words in writing and </a:t>
            </a:r>
            <a:r>
              <a:rPr lang="en-US" sz="3200" dirty="0" smtClean="0"/>
              <a:t>reading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as a visual tool for older students, giving them access to content area words</a:t>
            </a:r>
          </a:p>
        </p:txBody>
      </p:sp>
    </p:spTree>
    <p:extLst>
      <p:ext uri="{BB962C8B-B14F-4D97-AF65-F5344CB8AC3E}">
        <p14:creationId xmlns:p14="http://schemas.microsoft.com/office/powerpoint/2010/main" val="399305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Advantages of PWIM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This PWIM inductive </a:t>
            </a:r>
            <a:r>
              <a:rPr lang="en-US" sz="3200" dirty="0"/>
              <a:t>instruction is a much more student-</a:t>
            </a:r>
            <a:r>
              <a:rPr lang="en-US" sz="3200" dirty="0" err="1"/>
              <a:t>centred</a:t>
            </a:r>
            <a:r>
              <a:rPr lang="en-US" sz="3200" dirty="0"/>
              <a:t> </a:t>
            </a:r>
            <a:r>
              <a:rPr lang="en-US" sz="3200" dirty="0" smtClean="0"/>
              <a:t>approach.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They are the ones that take the stage. </a:t>
            </a:r>
            <a:endParaRPr lang="en-US" sz="32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 students are encouraged to be critical thinkers and they are often working collaboratively as a class community.  </a:t>
            </a:r>
            <a:endParaRPr lang="en-US" sz="3200" dirty="0"/>
          </a:p>
          <a:p>
            <a:pPr lvl="4"/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0708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Advantages of PWIM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fr-CA" sz="54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/>
              <a:t>The strategy can be used with a whole class, small groups, pairs, or individually </a:t>
            </a:r>
            <a:endParaRPr lang="en-US" sz="3200" dirty="0" smtClean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Leads </a:t>
            </a:r>
            <a:r>
              <a:rPr lang="en-US" sz="3200" dirty="0"/>
              <a:t>students into inquiring about words </a:t>
            </a:r>
            <a:r>
              <a:rPr lang="en-US" sz="3200" dirty="0" smtClean="0"/>
              <a:t>and, thus, adding </a:t>
            </a:r>
            <a:r>
              <a:rPr lang="en-US" sz="3200" dirty="0"/>
              <a:t>them to their </a:t>
            </a:r>
            <a:r>
              <a:rPr lang="en-US" sz="3200" dirty="0" smtClean="0"/>
              <a:t>vocabularies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Helps them discover </a:t>
            </a:r>
            <a:r>
              <a:rPr lang="en-US" sz="3200" dirty="0"/>
              <a:t>phonetic and structural </a:t>
            </a:r>
            <a:r>
              <a:rPr lang="en-US" sz="3200" dirty="0" smtClean="0"/>
              <a:t>principles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Engages students </a:t>
            </a:r>
            <a:r>
              <a:rPr lang="en-US" sz="3200" dirty="0"/>
              <a:t>in </a:t>
            </a:r>
            <a:r>
              <a:rPr lang="en-US" sz="3200" dirty="0" smtClean="0"/>
              <a:t>meaningful reading </a:t>
            </a:r>
            <a:r>
              <a:rPr lang="en-US" sz="3200" dirty="0"/>
              <a:t>and writing activities. </a:t>
            </a:r>
          </a:p>
        </p:txBody>
      </p:sp>
    </p:spTree>
    <p:extLst>
      <p:ext uri="{BB962C8B-B14F-4D97-AF65-F5344CB8AC3E}">
        <p14:creationId xmlns:p14="http://schemas.microsoft.com/office/powerpoint/2010/main" val="367565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Steps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</a:t>
            </a:r>
            <a:r>
              <a:rPr lang="fr-CA" sz="54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200" dirty="0" smtClean="0"/>
              <a:t>Select </a:t>
            </a:r>
            <a:r>
              <a:rPr lang="en-US" sz="3200" dirty="0"/>
              <a:t>a picture.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200" dirty="0"/>
              <a:t>Ask students to identify what they see in the picture.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200" dirty="0"/>
              <a:t>Label the picture parts identified. (Draw a line from the identified object or area, say the word, write the word; ask students to spell the word aloud and then to pronounce it</a:t>
            </a:r>
            <a:r>
              <a:rPr lang="en-US" sz="3200" dirty="0" smtClean="0"/>
              <a:t>.)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4168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Steps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</a:t>
            </a:r>
            <a:r>
              <a:rPr lang="fr-CA" sz="54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 startAt="4"/>
            </a:pPr>
            <a:r>
              <a:rPr lang="en-US" sz="3200" dirty="0" smtClean="0"/>
              <a:t>Read </a:t>
            </a:r>
            <a:r>
              <a:rPr lang="en-US" sz="3200" dirty="0"/>
              <a:t>and review the picture word chart </a:t>
            </a:r>
            <a:r>
              <a:rPr lang="en-US" sz="3200" dirty="0" smtClean="0"/>
              <a:t>aloud.</a:t>
            </a:r>
          </a:p>
          <a:p>
            <a:pPr marL="742950" indent="-742950">
              <a:buFont typeface="+mj-lt"/>
              <a:buAutoNum type="arabicPeriod" startAt="4"/>
            </a:pPr>
            <a:r>
              <a:rPr lang="en-US" sz="3200" dirty="0" smtClean="0"/>
              <a:t>Ask </a:t>
            </a:r>
            <a:r>
              <a:rPr lang="en-US" sz="3200" dirty="0"/>
              <a:t>students to read the words (using the lines on the chart if necessary) and to classify the words into a variety of </a:t>
            </a:r>
            <a:r>
              <a:rPr lang="en-US" sz="3200" dirty="0" smtClean="0"/>
              <a:t>groups. Identify </a:t>
            </a:r>
            <a:r>
              <a:rPr lang="en-US" sz="3200" dirty="0"/>
              <a:t>common concepts (e.g., beginning consonants, rhyming words) to emphasize with the whole class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0287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Steps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</a:t>
            </a:r>
            <a:r>
              <a:rPr lang="fr-CA" sz="54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 startAt="6"/>
            </a:pPr>
            <a:r>
              <a:rPr lang="en-US" sz="3200" dirty="0" smtClean="0"/>
              <a:t>Read </a:t>
            </a:r>
            <a:r>
              <a:rPr lang="en-US" sz="3200" dirty="0"/>
              <a:t>and review the picture word chart (say </a:t>
            </a:r>
            <a:r>
              <a:rPr lang="en-US" sz="3200" dirty="0" smtClean="0"/>
              <a:t>it, </a:t>
            </a:r>
            <a:r>
              <a:rPr lang="en-US" sz="3200" dirty="0"/>
              <a:t>spell it, say </a:t>
            </a:r>
            <a:r>
              <a:rPr lang="en-US" sz="3200" dirty="0" smtClean="0"/>
              <a:t>it).</a:t>
            </a:r>
          </a:p>
          <a:p>
            <a:pPr marL="742950" indent="-742950">
              <a:buFont typeface="+mj-lt"/>
              <a:buAutoNum type="arabicPeriod" startAt="6"/>
            </a:pPr>
            <a:r>
              <a:rPr lang="en-US" sz="3200" dirty="0" smtClean="0"/>
              <a:t>Add </a:t>
            </a:r>
            <a:r>
              <a:rPr lang="en-US" sz="3200" dirty="0"/>
              <a:t>words, if desired, to the picture word chart and to the word </a:t>
            </a:r>
            <a:r>
              <a:rPr lang="en-US" sz="3200" dirty="0" smtClean="0"/>
              <a:t>banks.</a:t>
            </a:r>
          </a:p>
          <a:p>
            <a:pPr marL="742950" indent="-742950">
              <a:buFont typeface="+mj-lt"/>
              <a:buAutoNum type="arabicPeriod" startAt="6"/>
            </a:pPr>
            <a:r>
              <a:rPr lang="en-US" sz="3200" dirty="0" smtClean="0"/>
              <a:t>Lead </a:t>
            </a:r>
            <a:r>
              <a:rPr lang="en-US" sz="3200" dirty="0"/>
              <a:t>students into creating a title for the picture word chart. Ask students to think about the information on the chart and what they want to say about it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8449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Steps</a:t>
            </a:r>
            <a:r>
              <a:rPr lang="fr-C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</a:t>
            </a:r>
            <a:r>
              <a:rPr lang="fr-CA" sz="54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PWIM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 startAt="9"/>
            </a:pPr>
            <a:r>
              <a:rPr lang="en-US" sz="3200" dirty="0" smtClean="0"/>
              <a:t>Ask </a:t>
            </a:r>
            <a:r>
              <a:rPr lang="en-US" sz="3200" dirty="0"/>
              <a:t>students to generate a sentence, sentences, or a paragraph about the picture word chart. </a:t>
            </a:r>
            <a:r>
              <a:rPr lang="en-US" sz="3200" dirty="0" smtClean="0"/>
              <a:t>Ask </a:t>
            </a:r>
            <a:r>
              <a:rPr lang="en-US" sz="3200" dirty="0"/>
              <a:t>students to classify sentences; model putting the sentences into a good </a:t>
            </a:r>
            <a:r>
              <a:rPr lang="en-US" sz="3200" dirty="0" smtClean="0"/>
              <a:t>paragraph.</a:t>
            </a:r>
          </a:p>
          <a:p>
            <a:pPr marL="742950" indent="-742950">
              <a:buFont typeface="+mj-lt"/>
              <a:buAutoNum type="arabicPeriod" startAt="9"/>
            </a:pPr>
            <a:r>
              <a:rPr lang="en-US" sz="3200" dirty="0" smtClean="0"/>
              <a:t>Read </a:t>
            </a:r>
            <a:r>
              <a:rPr lang="en-US" sz="3200" dirty="0"/>
              <a:t>and review the sentences and paragraphs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042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Getting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Started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/>
              <a:t>The picture word chart is the basic material for the PWIM lessons and units. </a:t>
            </a:r>
            <a:endParaRPr lang="en-US" sz="3200" dirty="0" smtClean="0"/>
          </a:p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The </a:t>
            </a:r>
            <a:r>
              <a:rPr lang="en-US" sz="3200" dirty="0"/>
              <a:t>picture word chart comprises the picture and the words that are identified or “shaken out” of the picture by the students. </a:t>
            </a:r>
          </a:p>
        </p:txBody>
      </p:sp>
    </p:spTree>
    <p:extLst>
      <p:ext uri="{BB962C8B-B14F-4D97-AF65-F5344CB8AC3E}">
        <p14:creationId xmlns:p14="http://schemas.microsoft.com/office/powerpoint/2010/main" val="163602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Getting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Started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The </a:t>
            </a:r>
            <a:r>
              <a:rPr lang="en-US" sz="3200" dirty="0"/>
              <a:t>chart is used throughout the sequence of lessons and is a source of curriculum content. </a:t>
            </a:r>
            <a:endParaRPr lang="en-US" sz="3200" dirty="0" smtClean="0"/>
          </a:p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As </a:t>
            </a:r>
            <a:r>
              <a:rPr lang="en-US" sz="3200" dirty="0"/>
              <a:t>the teacher writes words on the paper surrounding the picture, the chart becomes an illustrated dictionary. </a:t>
            </a:r>
          </a:p>
        </p:txBody>
      </p:sp>
    </p:spTree>
    <p:extLst>
      <p:ext uri="{BB962C8B-B14F-4D97-AF65-F5344CB8AC3E}">
        <p14:creationId xmlns:p14="http://schemas.microsoft.com/office/powerpoint/2010/main" val="228249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Getting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Started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The illustrated </a:t>
            </a:r>
            <a:r>
              <a:rPr lang="en-US" sz="3200" dirty="0"/>
              <a:t>dictionary </a:t>
            </a:r>
            <a:r>
              <a:rPr lang="en-US" sz="3200" dirty="0" smtClean="0"/>
              <a:t>that you and your students create will support </a:t>
            </a:r>
            <a:r>
              <a:rPr lang="en-US" sz="3200" dirty="0"/>
              <a:t>language use by the class as a group and as </a:t>
            </a:r>
            <a:r>
              <a:rPr lang="en-US" sz="3200" dirty="0" smtClean="0"/>
              <a:t>individuals</a:t>
            </a:r>
          </a:p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It needs </a:t>
            </a:r>
            <a:r>
              <a:rPr lang="en-US" sz="3200" dirty="0"/>
              <a:t>to be posted where students can use it to support their reading, their writing, and their independence as learners. </a:t>
            </a:r>
          </a:p>
        </p:txBody>
      </p:sp>
    </p:spTree>
    <p:extLst>
      <p:ext uri="{BB962C8B-B14F-4D97-AF65-F5344CB8AC3E}">
        <p14:creationId xmlns:p14="http://schemas.microsoft.com/office/powerpoint/2010/main" val="385738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Getting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CA" sz="5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Started</a:t>
            </a: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369" y="1499091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Using </a:t>
            </a:r>
            <a:r>
              <a:rPr lang="en-US" sz="3200" dirty="0"/>
              <a:t>the chart to help them pronounce the words encourages </a:t>
            </a:r>
            <a:r>
              <a:rPr lang="en-US" sz="3200" dirty="0" smtClean="0"/>
              <a:t>children to </a:t>
            </a:r>
            <a:r>
              <a:rPr lang="en-US" sz="3200" dirty="0"/>
              <a:t>notice and comment on spelling and phonetic structure. </a:t>
            </a:r>
            <a:endParaRPr lang="en-US" sz="3200" dirty="0" smtClean="0"/>
          </a:p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Until </a:t>
            </a:r>
            <a:r>
              <a:rPr lang="en-US" sz="3200" dirty="0"/>
              <a:t>the words are part of the student's sight vocabulary, they are anchored by their representations on the picture word chart.</a:t>
            </a:r>
          </a:p>
        </p:txBody>
      </p:sp>
    </p:spTree>
    <p:extLst>
      <p:ext uri="{BB962C8B-B14F-4D97-AF65-F5344CB8AC3E}">
        <p14:creationId xmlns:p14="http://schemas.microsoft.com/office/powerpoint/2010/main" val="364799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Benefits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6293" y="1142984"/>
            <a:ext cx="761141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</a:t>
            </a:r>
            <a:r>
              <a:rPr lang="en-US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walls can </a:t>
            </a:r>
            <a:r>
              <a:rPr lang="en-US" sz="3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</a:t>
            </a:r>
            <a:r>
              <a:rPr lang="en-US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used</a:t>
            </a:r>
            <a:r>
              <a:rPr lang="en-US" sz="3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endParaRPr lang="en-US" sz="800" dirty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200" dirty="0" smtClean="0"/>
              <a:t>to provide a visual map to help children remember connections between words and the characteristics that will help them form categories.</a:t>
            </a:r>
          </a:p>
        </p:txBody>
      </p:sp>
    </p:spTree>
    <p:extLst>
      <p:ext uri="{BB962C8B-B14F-4D97-AF65-F5344CB8AC3E}">
        <p14:creationId xmlns:p14="http://schemas.microsoft.com/office/powerpoint/2010/main" val="13189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 in Action</a:t>
            </a:r>
          </a:p>
        </p:txBody>
      </p:sp>
      <p:pic>
        <p:nvPicPr>
          <p:cNvPr id="16386" name="Picture 2" descr="http://image.slidesharecdn.com/picturewordinductivemodelpwim-120617152155-phpapp01/95/slide-6-728.jpg?133996529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4" t="27949" r="5716" b="3821"/>
          <a:stretch/>
        </p:blipFill>
        <p:spPr bwMode="auto">
          <a:xfrm>
            <a:off x="1555845" y="2238233"/>
            <a:ext cx="6086902" cy="35484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39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 in Action</a:t>
            </a:r>
          </a:p>
        </p:txBody>
      </p:sp>
      <p:pic>
        <p:nvPicPr>
          <p:cNvPr id="23554" name="Picture 2" descr="http://larryferlazzo.edublogs.org/files/2013/11/FerlazzoInductionModelLN-blog480-2k481g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40" y="2101709"/>
            <a:ext cx="5732120" cy="42990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14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 in Action</a:t>
            </a:r>
          </a:p>
        </p:txBody>
      </p:sp>
      <p:pic>
        <p:nvPicPr>
          <p:cNvPr id="24578" name="Picture 2" descr="http://pariblog10.edublogs.org/files/2010/09/p1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2" t="14594" r="48580" b="27452"/>
          <a:stretch/>
        </p:blipFill>
        <p:spPr bwMode="auto">
          <a:xfrm>
            <a:off x="1965278" y="1856097"/>
            <a:ext cx="5213445" cy="38486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7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 in Action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33218" t="20475" r="34580" b="22808"/>
          <a:stretch/>
        </p:blipFill>
        <p:spPr>
          <a:xfrm>
            <a:off x="2477069" y="2047164"/>
            <a:ext cx="4189863" cy="41489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512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 in Action</a:t>
            </a:r>
          </a:p>
        </p:txBody>
      </p:sp>
      <p:pic>
        <p:nvPicPr>
          <p:cNvPr id="27650" name="Picture 2" descr="http://1.bp.blogspot.com/-izezUen_C5c/UQnn-lr9otI/AAAAAAAAAIU/OBl2TRds_8U/s1600/100_44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974" y="1869743"/>
            <a:ext cx="6378053" cy="47835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507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PWIM in Action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4806" y="2127861"/>
            <a:ext cx="3872479" cy="29043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161" y="1643800"/>
            <a:ext cx="2955537" cy="39407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itre 1"/>
          <p:cNvSpPr txBox="1">
            <a:spLocks/>
          </p:cNvSpPr>
          <p:nvPr/>
        </p:nvSpPr>
        <p:spPr bwMode="auto">
          <a:xfrm>
            <a:off x="-573206" y="5584516"/>
            <a:ext cx="10290412" cy="1299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CA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Turn </a:t>
            </a:r>
            <a:r>
              <a:rPr lang="en-CA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– what words would you </a:t>
            </a:r>
          </a:p>
          <a:p>
            <a:pPr fontAlgn="auto">
              <a:spcAft>
                <a:spcPts val="0"/>
              </a:spcAft>
              <a:defRPr/>
            </a:pPr>
            <a:r>
              <a:rPr lang="en-CA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“shake out”?</a:t>
            </a:r>
            <a:endParaRPr lang="fr-CA" b="1" dirty="0" smtClean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1115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err="1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Another</a:t>
            </a:r>
            <a:r>
              <a:rPr lang="fr-CA" sz="5400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Twist </a:t>
            </a:r>
          </a:p>
        </p:txBody>
      </p:sp>
      <p:sp>
        <p:nvSpPr>
          <p:cNvPr id="7" name="Titre 1"/>
          <p:cNvSpPr txBox="1">
            <a:spLocks/>
          </p:cNvSpPr>
          <p:nvPr/>
        </p:nvSpPr>
        <p:spPr bwMode="auto">
          <a:xfrm>
            <a:off x="-573206" y="6016097"/>
            <a:ext cx="10290412" cy="84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CA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file"/>
              </a:rPr>
              <a:t>Image of the Week </a:t>
            </a:r>
            <a:endParaRPr lang="fr-CA" b="1" dirty="0" smtClean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7" descr="Predicting the Meltdown lesson plan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209" y="1797010"/>
            <a:ext cx="5896486" cy="38397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566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On-line Resources: 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CA" sz="3200" dirty="0">
                <a:hlinkClick r:id="rId4"/>
              </a:rPr>
              <a:t>http://olc.spsd.sk.ca/DE/PD/instr/strats/pwim</a:t>
            </a:r>
            <a:r>
              <a:rPr lang="en-CA" sz="3200" dirty="0" smtClean="0">
                <a:hlinkClick r:id="rId4"/>
              </a:rPr>
              <a:t>/</a:t>
            </a:r>
            <a:endParaRPr lang="en-CA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CA" sz="3200" dirty="0">
                <a:hlinkClick r:id="rId5"/>
              </a:rPr>
              <a:t>http://</a:t>
            </a:r>
            <a:r>
              <a:rPr lang="en-CA" sz="3200" dirty="0" smtClean="0">
                <a:hlinkClick r:id="rId5"/>
              </a:rPr>
              <a:t>www.ascd.org/publications/books/199025.aspx</a:t>
            </a:r>
            <a:r>
              <a:rPr lang="en-CA" sz="3200" dirty="0" smtClean="0"/>
              <a:t> (Calhoun’s book)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err="1" smtClean="0"/>
              <a:t>Pearltrees</a:t>
            </a:r>
            <a:r>
              <a:rPr lang="en-US" sz="3200" dirty="0" smtClean="0"/>
              <a:t>: </a:t>
            </a:r>
            <a:endParaRPr lang="en-CA" sz="3200" dirty="0" smtClean="0"/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CA" sz="3200" dirty="0" smtClean="0">
                <a:hlinkClick r:id="rId6"/>
              </a:rPr>
              <a:t>http</a:t>
            </a:r>
            <a:r>
              <a:rPr lang="en-CA" sz="3200" dirty="0">
                <a:hlinkClick r:id="rId6"/>
              </a:rPr>
              <a:t>://</a:t>
            </a:r>
            <a:r>
              <a:rPr lang="en-CA" sz="3200" dirty="0" smtClean="0">
                <a:hlinkClick r:id="rId6"/>
              </a:rPr>
              <a:t>goo.gl/0jtCca</a:t>
            </a:r>
            <a:r>
              <a:rPr lang="en-CA" sz="3200" dirty="0" smtClean="0"/>
              <a:t>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20482" name="Picture 2" descr="http://chart.googleapis.com/chart?cht=qr&amp;chs=150x150&amp;choe=UTF-8&amp;chld=H&amp;chl=http://goo.gl/amFvSJ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163" y="4115180"/>
            <a:ext cx="2225770" cy="222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blog.pearltrees.com/wp-content/2012/02/Feature-Graphic0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562" y="4854120"/>
            <a:ext cx="3045027" cy="1486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762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to Do Now …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369" y="1151358"/>
            <a:ext cx="761141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Send me a quick email to ask me to forward the handout package to you </a:t>
            </a:r>
          </a:p>
          <a:p>
            <a:pPr algn="ctr"/>
            <a:r>
              <a:rPr lang="en-US" sz="3200" dirty="0" smtClean="0">
                <a:hlinkClick r:id="rId4"/>
              </a:rPr>
              <a:t>shirley.barclay@sunwestsd.ca</a:t>
            </a:r>
            <a:r>
              <a:rPr lang="en-US" sz="3200" dirty="0" smtClean="0"/>
              <a:t> 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If you have any other ideas that we haven’t talked about today, please send those in an email as well so that I can share them!  </a:t>
            </a:r>
          </a:p>
          <a:p>
            <a:pPr lvl="4"/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5604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-109182" y="285750"/>
            <a:ext cx="9362364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to Do Now …</a:t>
            </a:r>
            <a:endParaRPr lang="fr-CA" sz="5400" b="1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6293" y="903025"/>
            <a:ext cx="7611414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r>
              <a:rPr lang="en-US" sz="3200" dirty="0"/>
              <a:t>Look for the complete </a:t>
            </a:r>
            <a:r>
              <a:rPr lang="en-US" sz="3200" dirty="0" smtClean="0"/>
              <a:t>presentation and handouts on: </a:t>
            </a:r>
          </a:p>
          <a:p>
            <a:endParaRPr lang="en-US" sz="1400" dirty="0" smtClean="0"/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3200" dirty="0" err="1" smtClean="0"/>
              <a:t>BrainShark</a:t>
            </a:r>
            <a:endParaRPr lang="en-US" sz="3200" dirty="0" smtClean="0"/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 Reading </a:t>
            </a:r>
            <a:r>
              <a:rPr lang="en-US" sz="3200" dirty="0"/>
              <a:t>Strategies </a:t>
            </a:r>
            <a:r>
              <a:rPr lang="en-US" sz="3200" dirty="0" smtClean="0"/>
              <a:t>wiki</a:t>
            </a:r>
          </a:p>
          <a:p>
            <a:pPr algn="ctr"/>
            <a:r>
              <a:rPr lang="en-CA" sz="2400" dirty="0">
                <a:hlinkClick r:id="rId4"/>
              </a:rPr>
              <a:t>http://readingstrategiesthatwork.wikispaces.com</a:t>
            </a:r>
            <a:r>
              <a:rPr lang="en-CA" sz="2400" dirty="0" smtClean="0">
                <a:hlinkClick r:id="rId4"/>
              </a:rPr>
              <a:t>/</a:t>
            </a:r>
            <a:endParaRPr lang="en-CA" sz="2400" dirty="0" smtClean="0"/>
          </a:p>
          <a:p>
            <a:pPr marL="914400" lvl="1" indent="-457200">
              <a:buFont typeface="Wingdings" panose="05000000000000000000" pitchFamily="2" charset="2"/>
              <a:buChar char="ü"/>
            </a:pPr>
            <a:endParaRPr lang="en-US" sz="3200" dirty="0" smtClean="0"/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the ELA wiki </a:t>
            </a:r>
          </a:p>
          <a:p>
            <a:pPr lvl="1" algn="ctr"/>
            <a:r>
              <a:rPr lang="en-CA" sz="2400" dirty="0" smtClean="0">
                <a:hlinkClick r:id="rId5"/>
              </a:rPr>
              <a:t>http://supporting-ela.wikispaces.com</a:t>
            </a:r>
            <a:r>
              <a:rPr lang="en-CA" sz="2400" dirty="0">
                <a:hlinkClick r:id="rId5"/>
              </a:rPr>
              <a:t>/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11270" name="Picture 6" descr="http://chart.googleapis.com/chart?cht=qr&amp;chs=150x150&amp;choe=UTF-8&amp;chld=H&amp;chl=http://goo.gl/PBHvq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032" y="3957016"/>
            <a:ext cx="1329350" cy="132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chart.googleapis.com/chart?cht=qr&amp;chs=150x150&amp;choe=UTF-8&amp;chld=H&amp;chl=http://goo.gl/lV3jMB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161" y="5431809"/>
            <a:ext cx="1426191" cy="1426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7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85723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Benefits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6293" y="1142984"/>
            <a:ext cx="761141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</a:t>
            </a:r>
            <a:r>
              <a:rPr lang="en-US" sz="36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walls can </a:t>
            </a:r>
            <a:r>
              <a:rPr lang="en-US" sz="36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</a:t>
            </a:r>
            <a:r>
              <a:rPr lang="en-US" sz="36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used</a:t>
            </a:r>
            <a:r>
              <a:rPr lang="en-US" sz="36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endParaRPr lang="en-US" sz="800" dirty="0"/>
          </a:p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to develop a growing core of words that become part of a reading and writing vocabulary.</a:t>
            </a:r>
          </a:p>
          <a:p>
            <a:pPr marL="742950" indent="-742950">
              <a:buFont typeface="Wingdings" panose="05000000000000000000" pitchFamily="2" charset="2"/>
              <a:buChar char="ü"/>
            </a:pPr>
            <a:r>
              <a:rPr lang="en-US" sz="3200" dirty="0" smtClean="0"/>
              <a:t>to provide reference for children during their reading and writing.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7662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 bwMode="auto">
          <a:xfrm>
            <a:off x="457200" y="136478"/>
            <a:ext cx="8229600" cy="3749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CA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Questions</a:t>
            </a:r>
          </a:p>
          <a:p>
            <a:pPr fontAlgn="auto">
              <a:spcAft>
                <a:spcPts val="0"/>
              </a:spcAft>
              <a:defRPr/>
            </a:pPr>
            <a:r>
              <a:rPr lang="en-CA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Comments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Last Chance to Share! </a:t>
            </a:r>
            <a:endParaRPr lang="en-CA" sz="6000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01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 bwMode="auto">
          <a:xfrm>
            <a:off x="457200" y="609600"/>
            <a:ext cx="82296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CA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Thank you so much!  </a:t>
            </a:r>
          </a:p>
        </p:txBody>
      </p:sp>
      <p:sp>
        <p:nvSpPr>
          <p:cNvPr id="6" name="Sous-titre 2"/>
          <p:cNvSpPr txBox="1">
            <a:spLocks/>
          </p:cNvSpPr>
          <p:nvPr/>
        </p:nvSpPr>
        <p:spPr bwMode="auto">
          <a:xfrm>
            <a:off x="914400" y="2252444"/>
            <a:ext cx="7315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Enjoy the rest of your school year!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Merry Christmas! </a:t>
            </a:r>
            <a:endParaRPr lang="en-CA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68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Color pencils academic presentation</Template>
  <TotalTime>1559</TotalTime>
  <Words>4004</Words>
  <Application>Microsoft Office PowerPoint</Application>
  <PresentationFormat>On-screen Show (4:3)</PresentationFormat>
  <Paragraphs>572</Paragraphs>
  <Slides>91</Slides>
  <Notes>91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91</vt:i4>
      </vt:variant>
    </vt:vector>
  </HeadingPairs>
  <TitlesOfParts>
    <vt:vector size="98" baseType="lpstr">
      <vt:lpstr>Arial</vt:lpstr>
      <vt:lpstr>Arial Rounded MT Bold</vt:lpstr>
      <vt:lpstr>Calibri</vt:lpstr>
      <vt:lpstr>Courier New</vt:lpstr>
      <vt:lpstr>Times New Roman</vt:lpstr>
      <vt:lpstr>Wingdings</vt:lpstr>
      <vt:lpstr>Thème Office</vt:lpstr>
      <vt:lpstr>PowerPoint Presentation</vt:lpstr>
      <vt:lpstr>PowerPoint Presentation</vt:lpstr>
      <vt:lpstr>Agenda </vt:lpstr>
      <vt:lpstr>What are Word Walls? </vt:lpstr>
      <vt:lpstr>Benefits </vt:lpstr>
      <vt:lpstr>Benefits </vt:lpstr>
      <vt:lpstr>Benefits </vt:lpstr>
      <vt:lpstr>Benefits </vt:lpstr>
      <vt:lpstr>Benefits </vt:lpstr>
      <vt:lpstr>Tips for Use</vt:lpstr>
      <vt:lpstr>Tips for Use</vt:lpstr>
      <vt:lpstr>Tips for Use</vt:lpstr>
      <vt:lpstr>PowerPoint Presentation</vt:lpstr>
      <vt:lpstr>PowerPoint Presentation</vt:lpstr>
      <vt:lpstr>PowerPoint Presentation</vt:lpstr>
      <vt:lpstr>Creative</vt:lpstr>
      <vt:lpstr>Your Turn </vt:lpstr>
      <vt:lpstr>PowerPoint Presentation</vt:lpstr>
      <vt:lpstr>Clap, Chant, and Write</vt:lpstr>
      <vt:lpstr>Review Rhymes</vt:lpstr>
      <vt:lpstr>Review Endings</vt:lpstr>
      <vt:lpstr>Make Sentences</vt:lpstr>
      <vt:lpstr>Be a Mind Reader</vt:lpstr>
      <vt:lpstr>Be a Mind Reader</vt:lpstr>
      <vt:lpstr>Ruler Tap</vt:lpstr>
      <vt:lpstr>WORDO</vt:lpstr>
      <vt:lpstr>WORDO</vt:lpstr>
      <vt:lpstr>WORDO</vt:lpstr>
      <vt:lpstr>Reading Bingo</vt:lpstr>
      <vt:lpstr>Word Sorts</vt:lpstr>
      <vt:lpstr>Guess the Covered Word</vt:lpstr>
      <vt:lpstr>Guess the Covered Word</vt:lpstr>
      <vt:lpstr>Build/Mix/Fix</vt:lpstr>
      <vt:lpstr>Build/Mix/Fix</vt:lpstr>
      <vt:lpstr>Word Search</vt:lpstr>
      <vt:lpstr>Making Words</vt:lpstr>
      <vt:lpstr>PowerPoint Presentation</vt:lpstr>
      <vt:lpstr>Word Fun Center</vt:lpstr>
      <vt:lpstr>Word Ad </vt:lpstr>
      <vt:lpstr>Categories</vt:lpstr>
      <vt:lpstr>Contextualization</vt:lpstr>
      <vt:lpstr>Your Turn </vt:lpstr>
      <vt:lpstr>Get them interacting with the Word Wall!  </vt:lpstr>
      <vt:lpstr>Get them interacting with the Word Wall!  </vt:lpstr>
      <vt:lpstr>Get them interacting with the Word Wall!  </vt:lpstr>
      <vt:lpstr>Get them interacting with the Word Wall!  </vt:lpstr>
      <vt:lpstr>Your Turn </vt:lpstr>
      <vt:lpstr>No Wall Space – No Problem! </vt:lpstr>
      <vt:lpstr>No Wall Space – No Problem! </vt:lpstr>
      <vt:lpstr>Portable Word Walls </vt:lpstr>
      <vt:lpstr>Portable Word Walls </vt:lpstr>
      <vt:lpstr>Portable Word Walls </vt:lpstr>
      <vt:lpstr>Portable  Word Walls </vt:lpstr>
      <vt:lpstr>Portable Word Walls </vt:lpstr>
      <vt:lpstr>Portable Word Walls </vt:lpstr>
      <vt:lpstr>Assessment Opportunities </vt:lpstr>
      <vt:lpstr>On-line Resources</vt:lpstr>
      <vt:lpstr>Books</vt:lpstr>
      <vt:lpstr>PowerPoint Presentation</vt:lpstr>
      <vt:lpstr>Picture Word Induction Model </vt:lpstr>
      <vt:lpstr>Picture Word Induction Model </vt:lpstr>
      <vt:lpstr>Picture Word Inductive Model </vt:lpstr>
      <vt:lpstr>How it Works</vt:lpstr>
      <vt:lpstr>How it Works</vt:lpstr>
      <vt:lpstr>How it Works</vt:lpstr>
      <vt:lpstr>Advantages of PWIM</vt:lpstr>
      <vt:lpstr>Advantages of PWIM</vt:lpstr>
      <vt:lpstr>Advantages of PWIM</vt:lpstr>
      <vt:lpstr>Advantages of PWIM</vt:lpstr>
      <vt:lpstr>Advantages of PWIM</vt:lpstr>
      <vt:lpstr>Advantages of PWIM </vt:lpstr>
      <vt:lpstr>Steps in the PWIM </vt:lpstr>
      <vt:lpstr>Steps in the PWIM </vt:lpstr>
      <vt:lpstr>Steps in the PWIM </vt:lpstr>
      <vt:lpstr>Steps in the PWIM </vt:lpstr>
      <vt:lpstr>Getting Started </vt:lpstr>
      <vt:lpstr>Getting Started </vt:lpstr>
      <vt:lpstr>Getting Started </vt:lpstr>
      <vt:lpstr>Getting Started </vt:lpstr>
      <vt:lpstr>PWIM in Action</vt:lpstr>
      <vt:lpstr>PWIM in Action</vt:lpstr>
      <vt:lpstr>PWIM in Action</vt:lpstr>
      <vt:lpstr>PWIM in Action</vt:lpstr>
      <vt:lpstr>PWIM in Action</vt:lpstr>
      <vt:lpstr>PWIM in Action</vt:lpstr>
      <vt:lpstr>Another Twist </vt:lpstr>
      <vt:lpstr>On-line Resources: </vt:lpstr>
      <vt:lpstr>What to Do Now …</vt:lpstr>
      <vt:lpstr>What to Do Now …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Shirley Barclay</dc:creator>
  <cp:lastModifiedBy>Shirley Barclay</cp:lastModifiedBy>
  <cp:revision>79</cp:revision>
  <cp:lastPrinted>2013-11-29T19:29:21Z</cp:lastPrinted>
  <dcterms:created xsi:type="dcterms:W3CDTF">2013-11-04T20:48:45Z</dcterms:created>
  <dcterms:modified xsi:type="dcterms:W3CDTF">2013-12-02T20:14:05Z</dcterms:modified>
</cp:coreProperties>
</file>